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62"/>
  </p:notesMasterIdLst>
  <p:sldIdLst>
    <p:sldId id="256" r:id="rId2"/>
    <p:sldId id="317" r:id="rId3"/>
    <p:sldId id="368" r:id="rId4"/>
    <p:sldId id="367" r:id="rId5"/>
    <p:sldId id="370" r:id="rId6"/>
    <p:sldId id="377" r:id="rId7"/>
    <p:sldId id="458" r:id="rId8"/>
    <p:sldId id="363" r:id="rId9"/>
    <p:sldId id="372" r:id="rId10"/>
    <p:sldId id="379" r:id="rId11"/>
    <p:sldId id="380" r:id="rId12"/>
    <p:sldId id="381" r:id="rId13"/>
    <p:sldId id="386" r:id="rId14"/>
    <p:sldId id="385" r:id="rId15"/>
    <p:sldId id="420" r:id="rId16"/>
    <p:sldId id="389" r:id="rId17"/>
    <p:sldId id="391" r:id="rId18"/>
    <p:sldId id="390" r:id="rId19"/>
    <p:sldId id="392" r:id="rId20"/>
    <p:sldId id="399" r:id="rId21"/>
    <p:sldId id="400" r:id="rId22"/>
    <p:sldId id="401" r:id="rId23"/>
    <p:sldId id="402" r:id="rId24"/>
    <p:sldId id="403" r:id="rId25"/>
    <p:sldId id="404" r:id="rId26"/>
    <p:sldId id="406" r:id="rId27"/>
    <p:sldId id="425" r:id="rId28"/>
    <p:sldId id="426" r:id="rId29"/>
    <p:sldId id="355" r:id="rId30"/>
    <p:sldId id="356" r:id="rId31"/>
    <p:sldId id="357" r:id="rId32"/>
    <p:sldId id="459" r:id="rId33"/>
    <p:sldId id="358" r:id="rId34"/>
    <p:sldId id="427" r:id="rId35"/>
    <p:sldId id="387" r:id="rId36"/>
    <p:sldId id="428" r:id="rId37"/>
    <p:sldId id="429" r:id="rId38"/>
    <p:sldId id="430" r:id="rId39"/>
    <p:sldId id="431" r:id="rId40"/>
    <p:sldId id="393" r:id="rId41"/>
    <p:sldId id="432" r:id="rId42"/>
    <p:sldId id="433" r:id="rId43"/>
    <p:sldId id="434" r:id="rId44"/>
    <p:sldId id="435" r:id="rId45"/>
    <p:sldId id="436" r:id="rId46"/>
    <p:sldId id="437" r:id="rId47"/>
    <p:sldId id="438" r:id="rId48"/>
    <p:sldId id="439" r:id="rId49"/>
    <p:sldId id="440" r:id="rId50"/>
    <p:sldId id="441" r:id="rId51"/>
    <p:sldId id="371" r:id="rId52"/>
    <p:sldId id="410" r:id="rId53"/>
    <p:sldId id="443" r:id="rId54"/>
    <p:sldId id="444" r:id="rId55"/>
    <p:sldId id="445" r:id="rId56"/>
    <p:sldId id="448" r:id="rId57"/>
    <p:sldId id="449" r:id="rId58"/>
    <p:sldId id="450" r:id="rId59"/>
    <p:sldId id="451" r:id="rId60"/>
    <p:sldId id="354"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3C075AB-48EA-4105-84AC-5D7BFA76E0DA}">
          <p14:sldIdLst>
            <p14:sldId id="256"/>
            <p14:sldId id="317"/>
            <p14:sldId id="368"/>
            <p14:sldId id="367"/>
            <p14:sldId id="370"/>
            <p14:sldId id="377"/>
            <p14:sldId id="458"/>
            <p14:sldId id="363"/>
            <p14:sldId id="372"/>
            <p14:sldId id="379"/>
            <p14:sldId id="380"/>
            <p14:sldId id="381"/>
            <p14:sldId id="386"/>
            <p14:sldId id="385"/>
            <p14:sldId id="420"/>
            <p14:sldId id="389"/>
            <p14:sldId id="391"/>
            <p14:sldId id="390"/>
            <p14:sldId id="392"/>
            <p14:sldId id="399"/>
            <p14:sldId id="400"/>
            <p14:sldId id="401"/>
            <p14:sldId id="402"/>
            <p14:sldId id="403"/>
            <p14:sldId id="404"/>
            <p14:sldId id="406"/>
          </p14:sldIdLst>
        </p14:section>
        <p14:section name="Default Section" id="{D138D0FB-01C6-4AE0-9BAF-0D987494EE82}">
          <p14:sldIdLst>
            <p14:sldId id="425"/>
            <p14:sldId id="426"/>
            <p14:sldId id="355"/>
            <p14:sldId id="356"/>
            <p14:sldId id="357"/>
            <p14:sldId id="459"/>
            <p14:sldId id="358"/>
            <p14:sldId id="427"/>
            <p14:sldId id="387"/>
            <p14:sldId id="428"/>
            <p14:sldId id="429"/>
            <p14:sldId id="430"/>
            <p14:sldId id="431"/>
            <p14:sldId id="393"/>
            <p14:sldId id="432"/>
            <p14:sldId id="433"/>
            <p14:sldId id="434"/>
            <p14:sldId id="435"/>
            <p14:sldId id="436"/>
            <p14:sldId id="437"/>
            <p14:sldId id="438"/>
            <p14:sldId id="439"/>
            <p14:sldId id="440"/>
            <p14:sldId id="441"/>
            <p14:sldId id="371"/>
            <p14:sldId id="410"/>
            <p14:sldId id="443"/>
            <p14:sldId id="444"/>
            <p14:sldId id="445"/>
            <p14:sldId id="448"/>
            <p14:sldId id="449"/>
            <p14:sldId id="450"/>
            <p14:sldId id="451"/>
            <p14:sldId id="3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8193"/>
    <a:srgbClr val="D55D17"/>
    <a:srgbClr val="595959"/>
    <a:srgbClr val="E6E9EA"/>
    <a:srgbClr val="7F7F7F"/>
    <a:srgbClr val="BA5DE2"/>
    <a:srgbClr val="E729D0"/>
    <a:srgbClr val="404040"/>
    <a:srgbClr val="D5177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92" autoAdjust="0"/>
    <p:restoredTop sz="92299" autoAdjust="0"/>
  </p:normalViewPr>
  <p:slideViewPr>
    <p:cSldViewPr snapToGrid="0">
      <p:cViewPr varScale="1">
        <p:scale>
          <a:sx n="100" d="100"/>
          <a:sy n="100" d="100"/>
        </p:scale>
        <p:origin x="1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89F0FA-9528-4B22-BD98-89395BD9381B}" type="datetimeFigureOut">
              <a:rPr lang="en-US" smtClean="0"/>
              <a:t>11/20/2022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2DADF9-0C24-4917-9C26-0099BB819FDD}" type="slidenum">
              <a:rPr lang="en-US" smtClean="0"/>
              <a:t>‹#›</a:t>
            </a:fld>
            <a:endParaRPr lang="en-US"/>
          </a:p>
        </p:txBody>
      </p:sp>
    </p:spTree>
    <p:extLst>
      <p:ext uri="{BB962C8B-B14F-4D97-AF65-F5344CB8AC3E}">
        <p14:creationId xmlns:p14="http://schemas.microsoft.com/office/powerpoint/2010/main" val="3660169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aa-ET" dirty="0"/>
              <a:t>Right </a:t>
            </a:r>
            <a:r>
              <a:rPr lang="aa-ET" dirty="0" err="1"/>
              <a:t>dataviz</a:t>
            </a:r>
            <a:r>
              <a:rPr lang="aa-ET" dirty="0"/>
              <a:t> is a critical step to effectively transform data to a powerful piece of evidence to make your story more attractive.</a:t>
            </a:r>
          </a:p>
          <a:p>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2</a:t>
            </a:fld>
            <a:endParaRPr lang="en-US"/>
          </a:p>
        </p:txBody>
      </p:sp>
    </p:spTree>
    <p:extLst>
      <p:ext uri="{BB962C8B-B14F-4D97-AF65-F5344CB8AC3E}">
        <p14:creationId xmlns:p14="http://schemas.microsoft.com/office/powerpoint/2010/main" val="666697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12</a:t>
            </a:fld>
            <a:endParaRPr lang="en-US"/>
          </a:p>
        </p:txBody>
      </p:sp>
    </p:spTree>
    <p:extLst>
      <p:ext uri="{BB962C8B-B14F-4D97-AF65-F5344CB8AC3E}">
        <p14:creationId xmlns:p14="http://schemas.microsoft.com/office/powerpoint/2010/main" val="3466341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14</a:t>
            </a:fld>
            <a:endParaRPr lang="en-US"/>
          </a:p>
        </p:txBody>
      </p:sp>
    </p:spTree>
    <p:extLst>
      <p:ext uri="{BB962C8B-B14F-4D97-AF65-F5344CB8AC3E}">
        <p14:creationId xmlns:p14="http://schemas.microsoft.com/office/powerpoint/2010/main" val="2014409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15</a:t>
            </a:fld>
            <a:endParaRPr lang="en-US"/>
          </a:p>
        </p:txBody>
      </p:sp>
    </p:spTree>
    <p:extLst>
      <p:ext uri="{BB962C8B-B14F-4D97-AF65-F5344CB8AC3E}">
        <p14:creationId xmlns:p14="http://schemas.microsoft.com/office/powerpoint/2010/main" val="10586469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aa-ET" dirty="0"/>
              <a:t>he same argument as we did in lie in science</a:t>
            </a:r>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20</a:t>
            </a:fld>
            <a:endParaRPr lang="en-US"/>
          </a:p>
        </p:txBody>
      </p:sp>
    </p:spTree>
    <p:extLst>
      <p:ext uri="{BB962C8B-B14F-4D97-AF65-F5344CB8AC3E}">
        <p14:creationId xmlns:p14="http://schemas.microsoft.com/office/powerpoint/2010/main" val="1569464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
            </a:r>
            <a:r>
              <a:rPr lang="aa-ET" dirty="0"/>
              <a:t>e just learned “appropriate”</a:t>
            </a:r>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27</a:t>
            </a:fld>
            <a:endParaRPr lang="en-US"/>
          </a:p>
        </p:txBody>
      </p:sp>
    </p:spTree>
    <p:extLst>
      <p:ext uri="{BB962C8B-B14F-4D97-AF65-F5344CB8AC3E}">
        <p14:creationId xmlns:p14="http://schemas.microsoft.com/office/powerpoint/2010/main" val="62692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
            </a:r>
            <a:r>
              <a:rPr lang="aa-ET" dirty="0"/>
              <a:t>e learn “attractive”</a:t>
            </a:r>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28</a:t>
            </a:fld>
            <a:endParaRPr lang="en-US"/>
          </a:p>
        </p:txBody>
      </p:sp>
    </p:spTree>
    <p:extLst>
      <p:ext uri="{BB962C8B-B14F-4D97-AF65-F5344CB8AC3E}">
        <p14:creationId xmlns:p14="http://schemas.microsoft.com/office/powerpoint/2010/main" val="3373079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
            </a:r>
            <a:r>
              <a:rPr lang="aa-ET" dirty="0"/>
              <a:t>e learn “attractive”</a:t>
            </a:r>
          </a:p>
          <a:p>
            <a:r>
              <a:rPr lang="en-US" dirty="0"/>
              <a:t>P</a:t>
            </a:r>
            <a:r>
              <a:rPr lang="aa-ET" dirty="0" err="1"/>
              <a:t>ie</a:t>
            </a:r>
            <a:r>
              <a:rPr lang="aa-ET" dirty="0"/>
              <a:t> chart. </a:t>
            </a:r>
            <a:r>
              <a:rPr lang="en-US" dirty="0"/>
              <a:t>I</a:t>
            </a:r>
            <a:r>
              <a:rPr lang="aa-ET" dirty="0"/>
              <a:t>t is not effective, no emphasis on anything</a:t>
            </a:r>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29</a:t>
            </a:fld>
            <a:endParaRPr lang="en-US"/>
          </a:p>
        </p:txBody>
      </p:sp>
    </p:spTree>
    <p:extLst>
      <p:ext uri="{BB962C8B-B14F-4D97-AF65-F5344CB8AC3E}">
        <p14:creationId xmlns:p14="http://schemas.microsoft.com/office/powerpoint/2010/main" val="3727349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a-ET" dirty="0"/>
              <a:t>It prioritize information. </a:t>
            </a:r>
            <a:r>
              <a:rPr lang="en-US" dirty="0"/>
              <a:t>T</a:t>
            </a:r>
            <a:r>
              <a:rPr lang="aa-ET" dirty="0" err="1"/>
              <a:t>itle</a:t>
            </a:r>
            <a:r>
              <a:rPr lang="aa-ET" dirty="0"/>
              <a:t> and key observation. </a:t>
            </a:r>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30</a:t>
            </a:fld>
            <a:endParaRPr lang="en-US"/>
          </a:p>
        </p:txBody>
      </p:sp>
    </p:spTree>
    <p:extLst>
      <p:ext uri="{BB962C8B-B14F-4D97-AF65-F5344CB8AC3E}">
        <p14:creationId xmlns:p14="http://schemas.microsoft.com/office/powerpoint/2010/main" val="2164901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aa-ET" dirty="0"/>
              <a:t>he data can be visualized in several ways by emphasizing some particular aspects. For story. </a:t>
            </a:r>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31</a:t>
            </a:fld>
            <a:endParaRPr lang="en-US"/>
          </a:p>
        </p:txBody>
      </p:sp>
    </p:spTree>
    <p:extLst>
      <p:ext uri="{BB962C8B-B14F-4D97-AF65-F5344CB8AC3E}">
        <p14:creationId xmlns:p14="http://schemas.microsoft.com/office/powerpoint/2010/main" val="4099342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a-ET" dirty="0"/>
              <a:t>Until yesterday, we mainly learned how to </a:t>
            </a:r>
            <a:r>
              <a:rPr lang="aa-ET" dirty="0" err="1"/>
              <a:t>analyze</a:t>
            </a:r>
            <a:r>
              <a:rPr lang="aa-ET" dirty="0"/>
              <a:t> and visualize data, which is analytical process, to offer reliable evidence for a good story.</a:t>
            </a:r>
          </a:p>
          <a:p>
            <a:r>
              <a:rPr lang="aa-ET" dirty="0"/>
              <a:t>Today, we are shifting our focus from the analytical process to a creative process, to attract audiences with good-looking &amp; effective visualization. </a:t>
            </a:r>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32</a:t>
            </a:fld>
            <a:endParaRPr lang="en-US"/>
          </a:p>
        </p:txBody>
      </p:sp>
    </p:spTree>
    <p:extLst>
      <p:ext uri="{BB962C8B-B14F-4D97-AF65-F5344CB8AC3E}">
        <p14:creationId xmlns:p14="http://schemas.microsoft.com/office/powerpoint/2010/main" val="4179113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a-ET" dirty="0"/>
              <a:t>Here are some examples of inappropriate ... that compares the sales of our company and the other competitors. We achieved 35 mil.. and wow! Apparently, we are outcompeting to the others!! 3-D visualizations look so dynamic and powerfully convincing... </a:t>
            </a:r>
            <a:r>
              <a:rPr lang="en-US" dirty="0"/>
              <a:t>D</a:t>
            </a:r>
            <a:r>
              <a:rPr lang="aa-ET" dirty="0"/>
              <a:t>o you agree?</a:t>
            </a:r>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3</a:t>
            </a:fld>
            <a:endParaRPr lang="en-US"/>
          </a:p>
        </p:txBody>
      </p:sp>
    </p:spTree>
    <p:extLst>
      <p:ext uri="{BB962C8B-B14F-4D97-AF65-F5344CB8AC3E}">
        <p14:creationId xmlns:p14="http://schemas.microsoft.com/office/powerpoint/2010/main" val="1716330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a-ET" dirty="0"/>
              <a:t>Until yesterday, we mainly learned how to </a:t>
            </a:r>
            <a:r>
              <a:rPr lang="aa-ET" dirty="0" err="1"/>
              <a:t>analyze</a:t>
            </a:r>
            <a:r>
              <a:rPr lang="aa-ET" dirty="0"/>
              <a:t> and visualize data, which is analytical process, to offer reliable evidence for a good story.</a:t>
            </a:r>
          </a:p>
          <a:p>
            <a:r>
              <a:rPr lang="aa-ET" dirty="0"/>
              <a:t>Today, we are shifting our focus from the analytical process to a creative process, to attract audiences with good-looking &amp; effective visualization. </a:t>
            </a:r>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33</a:t>
            </a:fld>
            <a:endParaRPr lang="en-US"/>
          </a:p>
        </p:txBody>
      </p:sp>
    </p:spTree>
    <p:extLst>
      <p:ext uri="{BB962C8B-B14F-4D97-AF65-F5344CB8AC3E}">
        <p14:creationId xmlns:p14="http://schemas.microsoft.com/office/powerpoint/2010/main" val="1101763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a:t>
            </a:r>
            <a:r>
              <a:rPr lang="aa-ET" dirty="0" err="1"/>
              <a:t>ou</a:t>
            </a:r>
            <a:r>
              <a:rPr lang="aa-ET" dirty="0"/>
              <a:t> may remember this example, in the 2nd day of this course, some different ways to interpret.</a:t>
            </a:r>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34</a:t>
            </a:fld>
            <a:endParaRPr lang="en-US"/>
          </a:p>
        </p:txBody>
      </p:sp>
    </p:spTree>
    <p:extLst>
      <p:ext uri="{BB962C8B-B14F-4D97-AF65-F5344CB8AC3E}">
        <p14:creationId xmlns:p14="http://schemas.microsoft.com/office/powerpoint/2010/main" val="234453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rPr>
              <a:t>Combining the number with a graphical label is particularly effective. </a:t>
            </a:r>
          </a:p>
          <a:p>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39</a:t>
            </a:fld>
            <a:endParaRPr lang="en-US"/>
          </a:p>
        </p:txBody>
      </p:sp>
    </p:spTree>
    <p:extLst>
      <p:ext uri="{BB962C8B-B14F-4D97-AF65-F5344CB8AC3E}">
        <p14:creationId xmlns:p14="http://schemas.microsoft.com/office/powerpoint/2010/main" val="1975451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a-ET" dirty="0"/>
              <a:t>e.g. </a:t>
            </a:r>
            <a:r>
              <a:rPr lang="en-US" dirty="0"/>
              <a:t>W</a:t>
            </a:r>
            <a:r>
              <a:rPr lang="aa-ET" dirty="0" err="1"/>
              <a:t>ithin</a:t>
            </a:r>
            <a:r>
              <a:rPr lang="aa-ET" dirty="0"/>
              <a:t> 24 female chief executives, 68% (the majority) was younger than 40 years old. This number is just imaginary.</a:t>
            </a:r>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47</a:t>
            </a:fld>
            <a:endParaRPr lang="en-US"/>
          </a:p>
        </p:txBody>
      </p:sp>
    </p:spTree>
    <p:extLst>
      <p:ext uri="{BB962C8B-B14F-4D97-AF65-F5344CB8AC3E}">
        <p14:creationId xmlns:p14="http://schemas.microsoft.com/office/powerpoint/2010/main" val="380837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48</a:t>
            </a:fld>
            <a:endParaRPr lang="en-US"/>
          </a:p>
        </p:txBody>
      </p:sp>
    </p:spTree>
    <p:extLst>
      <p:ext uri="{BB962C8B-B14F-4D97-AF65-F5344CB8AC3E}">
        <p14:creationId xmlns:p14="http://schemas.microsoft.com/office/powerpoint/2010/main" val="1927356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49</a:t>
            </a:fld>
            <a:endParaRPr lang="en-US"/>
          </a:p>
        </p:txBody>
      </p:sp>
    </p:spTree>
    <p:extLst>
      <p:ext uri="{BB962C8B-B14F-4D97-AF65-F5344CB8AC3E}">
        <p14:creationId xmlns:p14="http://schemas.microsoft.com/office/powerpoint/2010/main" val="3612359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
            </a:r>
            <a:r>
              <a:rPr lang="aa-ET" dirty="0" err="1"/>
              <a:t>ine</a:t>
            </a:r>
            <a:r>
              <a:rPr lang="aa-ET" dirty="0"/>
              <a:t> chart. Light grey for all the information and give a one-point </a:t>
            </a:r>
            <a:r>
              <a:rPr lang="aa-ET" dirty="0" err="1"/>
              <a:t>color</a:t>
            </a:r>
            <a:r>
              <a:rPr lang="aa-ET" dirty="0"/>
              <a:t> for an emphasis.</a:t>
            </a:r>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51</a:t>
            </a:fld>
            <a:endParaRPr lang="en-US"/>
          </a:p>
        </p:txBody>
      </p:sp>
    </p:spTree>
    <p:extLst>
      <p:ext uri="{BB962C8B-B14F-4D97-AF65-F5344CB8AC3E}">
        <p14:creationId xmlns:p14="http://schemas.microsoft.com/office/powerpoint/2010/main" val="4223369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52</a:t>
            </a:fld>
            <a:endParaRPr lang="en-US"/>
          </a:p>
        </p:txBody>
      </p:sp>
    </p:spTree>
    <p:extLst>
      <p:ext uri="{BB962C8B-B14F-4D97-AF65-F5344CB8AC3E}">
        <p14:creationId xmlns:p14="http://schemas.microsoft.com/office/powerpoint/2010/main" val="2491437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a-ET" dirty="0"/>
              <a:t>Slope graph. </a:t>
            </a:r>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53</a:t>
            </a:fld>
            <a:endParaRPr lang="en-US"/>
          </a:p>
        </p:txBody>
      </p:sp>
    </p:spTree>
    <p:extLst>
      <p:ext uri="{BB962C8B-B14F-4D97-AF65-F5344CB8AC3E}">
        <p14:creationId xmlns:p14="http://schemas.microsoft.com/office/powerpoint/2010/main" val="34254799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a-ET" dirty="0"/>
              <a:t>We normally do not use heavy borders because it has unnecessary emphasis on borders. How to emphasize some trends?</a:t>
            </a:r>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54</a:t>
            </a:fld>
            <a:endParaRPr lang="en-US"/>
          </a:p>
        </p:txBody>
      </p:sp>
    </p:spTree>
    <p:extLst>
      <p:ext uri="{BB962C8B-B14F-4D97-AF65-F5344CB8AC3E}">
        <p14:creationId xmlns:p14="http://schemas.microsoft.com/office/powerpoint/2010/main" val="2191999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a-ET" dirty="0"/>
              <a:t>Well, these 3D figures are horrible. To tell the truth, the competitor 1 is the best one, and we are a bit losing against it. We show our sales in 2018 are seemingly the best record, but indeed,... DO NOT USE 3D as IT DISTORTS</a:t>
            </a:r>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4</a:t>
            </a:fld>
            <a:endParaRPr lang="en-US"/>
          </a:p>
        </p:txBody>
      </p:sp>
    </p:spTree>
    <p:extLst>
      <p:ext uri="{BB962C8B-B14F-4D97-AF65-F5344CB8AC3E}">
        <p14:creationId xmlns:p14="http://schemas.microsoft.com/office/powerpoint/2010/main" val="8207726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a-ET" dirty="0"/>
              <a:t>A bit more figure-</a:t>
            </a:r>
            <a:r>
              <a:rPr lang="aa-ET" dirty="0" err="1"/>
              <a:t>ish</a:t>
            </a:r>
            <a:r>
              <a:rPr lang="aa-ET" dirty="0"/>
              <a:t>. </a:t>
            </a:r>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55</a:t>
            </a:fld>
            <a:endParaRPr lang="en-US"/>
          </a:p>
        </p:txBody>
      </p:sp>
    </p:spTree>
    <p:extLst>
      <p:ext uri="{BB962C8B-B14F-4D97-AF65-F5344CB8AC3E}">
        <p14:creationId xmlns:p14="http://schemas.microsoft.com/office/powerpoint/2010/main" val="20954858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a-ET" dirty="0"/>
              <a:t>We put an emphasis on segments 3-5 as they are growing rapidly.</a:t>
            </a:r>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56</a:t>
            </a:fld>
            <a:endParaRPr lang="en-US"/>
          </a:p>
        </p:txBody>
      </p:sp>
    </p:spTree>
    <p:extLst>
      <p:ext uri="{BB962C8B-B14F-4D97-AF65-F5344CB8AC3E}">
        <p14:creationId xmlns:p14="http://schemas.microsoft.com/office/powerpoint/2010/main" val="3278983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
            </a:r>
            <a:r>
              <a:rPr lang="aa-ET" dirty="0"/>
              <a:t>e can de-emphasize the others. </a:t>
            </a:r>
            <a:r>
              <a:rPr lang="en-US" dirty="0"/>
              <a:t>D</a:t>
            </a:r>
            <a:r>
              <a:rPr lang="aa-ET" dirty="0" err="1"/>
              <a:t>rawing</a:t>
            </a:r>
            <a:r>
              <a:rPr lang="aa-ET" dirty="0"/>
              <a:t> a box or border to combine multiple panels is not so cool.</a:t>
            </a:r>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57</a:t>
            </a:fld>
            <a:endParaRPr lang="en-US"/>
          </a:p>
        </p:txBody>
      </p:sp>
    </p:spTree>
    <p:extLst>
      <p:ext uri="{BB962C8B-B14F-4D97-AF65-F5344CB8AC3E}">
        <p14:creationId xmlns:p14="http://schemas.microsoft.com/office/powerpoint/2010/main" val="37896262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
            </a:r>
            <a:r>
              <a:rPr lang="aa-ET" dirty="0" err="1"/>
              <a:t>hich</a:t>
            </a:r>
            <a:r>
              <a:rPr lang="aa-ET" dirty="0"/>
              <a:t> axis is what? We need to move eyes to several places and need to remember.</a:t>
            </a:r>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58</a:t>
            </a:fld>
            <a:endParaRPr lang="en-US"/>
          </a:p>
        </p:txBody>
      </p:sp>
    </p:spTree>
    <p:extLst>
      <p:ext uri="{BB962C8B-B14F-4D97-AF65-F5344CB8AC3E}">
        <p14:creationId xmlns:p14="http://schemas.microsoft.com/office/powerpoint/2010/main" val="3695325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aa-ET" dirty="0"/>
              <a:t>here are even more advanced ones, rose charts, radar charts, bubble plots, ... </a:t>
            </a:r>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6</a:t>
            </a:fld>
            <a:endParaRPr lang="en-US"/>
          </a:p>
        </p:txBody>
      </p:sp>
    </p:spTree>
    <p:extLst>
      <p:ext uri="{BB962C8B-B14F-4D97-AF65-F5344CB8AC3E}">
        <p14:creationId xmlns:p14="http://schemas.microsoft.com/office/powerpoint/2010/main" val="3300614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aa-ET" dirty="0"/>
              <a:t>here are even more advanced ones, rose charts, radar charts, bubble plots, ... </a:t>
            </a:r>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7</a:t>
            </a:fld>
            <a:endParaRPr lang="en-US"/>
          </a:p>
        </p:txBody>
      </p:sp>
    </p:spTree>
    <p:extLst>
      <p:ext uri="{BB962C8B-B14F-4D97-AF65-F5344CB8AC3E}">
        <p14:creationId xmlns:p14="http://schemas.microsoft.com/office/powerpoint/2010/main" val="445197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a-ET" dirty="0"/>
              <a:t>These visualizations can be easily done if you use a programming software, and surely you will learn how to use it later (or maybe already).</a:t>
            </a:r>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8</a:t>
            </a:fld>
            <a:endParaRPr lang="en-US"/>
          </a:p>
        </p:txBody>
      </p:sp>
    </p:spTree>
    <p:extLst>
      <p:ext uri="{BB962C8B-B14F-4D97-AF65-F5344CB8AC3E}">
        <p14:creationId xmlns:p14="http://schemas.microsoft.com/office/powerpoint/2010/main" val="2743305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
            </a:r>
            <a:r>
              <a:rPr lang="aa-ET" dirty="0" err="1"/>
              <a:t>irst</a:t>
            </a:r>
            <a:r>
              <a:rPr lang="aa-ET" dirty="0"/>
              <a:t>: log-transformed = linear. Non-log transformed = highly skewed. Hitting a plateau once exceeding 20,000</a:t>
            </a:r>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9</a:t>
            </a:fld>
            <a:endParaRPr lang="en-US"/>
          </a:p>
        </p:txBody>
      </p:sp>
    </p:spTree>
    <p:extLst>
      <p:ext uri="{BB962C8B-B14F-4D97-AF65-F5344CB8AC3E}">
        <p14:creationId xmlns:p14="http://schemas.microsoft.com/office/powerpoint/2010/main" val="3380036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a-ET" dirty="0"/>
              <a:t>First: </a:t>
            </a:r>
            <a:r>
              <a:rPr lang="en-US" dirty="0"/>
              <a:t>S</a:t>
            </a:r>
            <a:r>
              <a:rPr lang="aa-ET" dirty="0" err="1"/>
              <a:t>ome</a:t>
            </a:r>
            <a:r>
              <a:rPr lang="aa-ET" dirty="0"/>
              <a:t> hotspots of high poverty. Second: low poverty or not. </a:t>
            </a:r>
            <a:r>
              <a:rPr lang="en-US" dirty="0"/>
              <a:t>T</a:t>
            </a:r>
            <a:r>
              <a:rPr lang="aa-ET" dirty="0"/>
              <a:t>he scales for </a:t>
            </a:r>
            <a:r>
              <a:rPr lang="aa-ET" dirty="0" err="1"/>
              <a:t>coloring</a:t>
            </a:r>
            <a:r>
              <a:rPr lang="aa-ET" dirty="0"/>
              <a:t> are different</a:t>
            </a:r>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10</a:t>
            </a:fld>
            <a:endParaRPr lang="en-US"/>
          </a:p>
        </p:txBody>
      </p:sp>
    </p:spTree>
    <p:extLst>
      <p:ext uri="{BB962C8B-B14F-4D97-AF65-F5344CB8AC3E}">
        <p14:creationId xmlns:p14="http://schemas.microsoft.com/office/powerpoint/2010/main" val="1188221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a-ET" dirty="0"/>
              <a:t>Showing the average (but again, is this mean, median, or mode? median is better for 50:50 in red and grey) </a:t>
            </a:r>
            <a:endParaRPr lang="en-US" dirty="0"/>
          </a:p>
        </p:txBody>
      </p:sp>
      <p:sp>
        <p:nvSpPr>
          <p:cNvPr id="4" name="Slide Number Placeholder 3"/>
          <p:cNvSpPr>
            <a:spLocks noGrp="1"/>
          </p:cNvSpPr>
          <p:nvPr>
            <p:ph type="sldNum" sz="quarter" idx="5"/>
          </p:nvPr>
        </p:nvSpPr>
        <p:spPr/>
        <p:txBody>
          <a:bodyPr/>
          <a:lstStyle/>
          <a:p>
            <a:fld id="{612DADF9-0C24-4917-9C26-0099BB819FDD}" type="slidenum">
              <a:rPr lang="en-US" smtClean="0"/>
              <a:t>11</a:t>
            </a:fld>
            <a:endParaRPr lang="en-US"/>
          </a:p>
        </p:txBody>
      </p:sp>
    </p:spTree>
    <p:extLst>
      <p:ext uri="{BB962C8B-B14F-4D97-AF65-F5344CB8AC3E}">
        <p14:creationId xmlns:p14="http://schemas.microsoft.com/office/powerpoint/2010/main" val="1455871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DA6FE386-6B0C-4897-9266-6451573692DF}" type="datetime1">
              <a:rPr lang="en-US" smtClean="0"/>
              <a:t>11/20/2022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74073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36250B14-508C-4B7B-B628-22FA3A9852EC}" type="datetime1">
              <a:rPr lang="en-US" smtClean="0"/>
              <a:t>11/20/2022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98208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5B1B7A1A-50D8-414E-AB04-27F41B360717}" type="datetime1">
              <a:rPr lang="en-US" smtClean="0"/>
              <a:t>11/20/2022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5000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2704D-21CD-4EF8-9525-82727E9F2030}"/>
              </a:ext>
            </a:extLst>
          </p:cNvPr>
          <p:cNvSpPr>
            <a:spLocks noGrp="1"/>
          </p:cNvSpPr>
          <p:nvPr>
            <p:ph type="title"/>
          </p:nvPr>
        </p:nvSpPr>
        <p:spPr>
          <a:xfrm>
            <a:off x="0" y="0"/>
            <a:ext cx="4686300" cy="365125"/>
          </a:xfrm>
          <a:prstGeom prst="rect">
            <a:avLst/>
          </a:prstGeom>
        </p:spPr>
        <p:txBody>
          <a:bodyPr/>
          <a:lstStyle>
            <a:lvl1pPr>
              <a:defRPr lang="en-US" sz="1800" kern="1200" dirty="0">
                <a:solidFill>
                  <a:schemeClr val="accent1"/>
                </a:solidFill>
                <a:latin typeface="Franklin Gothic Demi Cond" panose="020B0706030402020204" pitchFamily="34" charset="0"/>
                <a:ea typeface="+mn-ea"/>
                <a:cs typeface="+mn-cs"/>
              </a:defRPr>
            </a:lvl1pPr>
          </a:lstStyle>
          <a:p>
            <a:r>
              <a:rPr lang="en-US" dirty="0"/>
              <a:t>Click to edit Master title style</a:t>
            </a:r>
          </a:p>
        </p:txBody>
      </p:sp>
      <p:sp>
        <p:nvSpPr>
          <p:cNvPr id="4" name="Date Placeholder 3">
            <a:extLst>
              <a:ext uri="{FF2B5EF4-FFF2-40B4-BE49-F238E27FC236}">
                <a16:creationId xmlns:a16="http://schemas.microsoft.com/office/drawing/2014/main" id="{8FBB455C-A184-4EAF-AF19-BF5E23C4DAC0}"/>
              </a:ext>
            </a:extLst>
          </p:cNvPr>
          <p:cNvSpPr>
            <a:spLocks noGrp="1"/>
          </p:cNvSpPr>
          <p:nvPr>
            <p:ph type="dt" sz="half" idx="10"/>
          </p:nvPr>
        </p:nvSpPr>
        <p:spPr/>
        <p:txBody>
          <a:bodyPr/>
          <a:lstStyle/>
          <a:p>
            <a:fld id="{E1E1A009-ACC4-48B1-B0CF-BC5543D5AADA}" type="datetimeFigureOut">
              <a:rPr lang="en-US" smtClean="0"/>
              <a:t>11/20/2022</a:t>
            </a:fld>
            <a:endParaRPr lang="en-US"/>
          </a:p>
        </p:txBody>
      </p:sp>
      <p:sp>
        <p:nvSpPr>
          <p:cNvPr id="5" name="Footer Placeholder 4">
            <a:extLst>
              <a:ext uri="{FF2B5EF4-FFF2-40B4-BE49-F238E27FC236}">
                <a16:creationId xmlns:a16="http://schemas.microsoft.com/office/drawing/2014/main" id="{AF1CA844-66EA-496D-B0C4-9D0D17820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2E44A5-5BD3-4358-A0B6-4C7841286BCA}"/>
              </a:ext>
            </a:extLst>
          </p:cNvPr>
          <p:cNvSpPr>
            <a:spLocks noGrp="1"/>
          </p:cNvSpPr>
          <p:nvPr>
            <p:ph type="sldNum" sz="quarter" idx="12"/>
          </p:nvPr>
        </p:nvSpPr>
        <p:spPr/>
        <p:txBody>
          <a:bodyPr/>
          <a:lstStyle/>
          <a:p>
            <a:fld id="{BB0BCCFA-2CAD-44E0-ABCE-466A46FD7D7C}" type="slidenum">
              <a:rPr lang="en-US" smtClean="0"/>
              <a:t>‹#›</a:t>
            </a:fld>
            <a:endParaRPr lang="en-US"/>
          </a:p>
        </p:txBody>
      </p:sp>
    </p:spTree>
    <p:extLst>
      <p:ext uri="{BB962C8B-B14F-4D97-AF65-F5344CB8AC3E}">
        <p14:creationId xmlns:p14="http://schemas.microsoft.com/office/powerpoint/2010/main" val="1561291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284E355D-1511-4B8F-B520-5CB8F1F9FA48}" type="datetime1">
              <a:rPr lang="en-US" smtClean="0"/>
              <a:t>11/20/2022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80986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7866B4F6-E260-4C2A-8C79-53169D50CFB1}" type="datetime1">
              <a:rPr lang="en-US" smtClean="0"/>
              <a:t>11/20/2022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8673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1CC73333-6CB5-455C-83F6-13A2FF80C93C}" type="datetime1">
              <a:rPr lang="en-US" smtClean="0"/>
              <a:t>11/20/2022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5165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EBC64B6-E57E-4565-B1A5-0D9081AA4F67}" type="datetime1">
              <a:rPr lang="en-US" smtClean="0"/>
              <a:t>11/20/2022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10385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80BC41A-9916-4069-83A0-489CEF9E9215}" type="datetime1">
              <a:rPr lang="en-US" smtClean="0"/>
              <a:t>11/20/2022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81336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D60C34C6-253A-4194-BD3D-2BECE621CA15}" type="datetime1">
              <a:rPr lang="en-US" smtClean="0"/>
              <a:t>11/20/2022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pic>
        <p:nvPicPr>
          <p:cNvPr id="5" name="Picture 4">
            <a:extLst>
              <a:ext uri="{FF2B5EF4-FFF2-40B4-BE49-F238E27FC236}">
                <a16:creationId xmlns:a16="http://schemas.microsoft.com/office/drawing/2014/main" id="{F3D79BA9-2D65-4F90-AF2F-F26139EFD4F6}"/>
              </a:ext>
            </a:extLst>
          </p:cNvPr>
          <p:cNvPicPr>
            <a:picLocks noChangeAspect="1"/>
          </p:cNvPicPr>
          <p:nvPr userDrawn="1"/>
        </p:nvPicPr>
        <p:blipFill>
          <a:blip r:embed="rId2"/>
          <a:stretch>
            <a:fillRect/>
          </a:stretch>
        </p:blipFill>
        <p:spPr>
          <a:xfrm>
            <a:off x="11368759" y="0"/>
            <a:ext cx="823241" cy="782190"/>
          </a:xfrm>
          <a:prstGeom prst="rect">
            <a:avLst/>
          </a:prstGeom>
        </p:spPr>
      </p:pic>
    </p:spTree>
    <p:extLst>
      <p:ext uri="{BB962C8B-B14F-4D97-AF65-F5344CB8AC3E}">
        <p14:creationId xmlns:p14="http://schemas.microsoft.com/office/powerpoint/2010/main" val="4132542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887C5073-4DDD-4888-A634-5A81297266CA}" type="datetime1">
              <a:rPr lang="en-US" smtClean="0"/>
              <a:t>11/20/2022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pic>
        <p:nvPicPr>
          <p:cNvPr id="10" name="Picture 9">
            <a:extLst>
              <a:ext uri="{FF2B5EF4-FFF2-40B4-BE49-F238E27FC236}">
                <a16:creationId xmlns:a16="http://schemas.microsoft.com/office/drawing/2014/main" id="{FD967753-7E44-43B3-8B57-404F45D57C51}"/>
              </a:ext>
            </a:extLst>
          </p:cNvPr>
          <p:cNvPicPr>
            <a:picLocks noChangeAspect="1"/>
          </p:cNvPicPr>
          <p:nvPr userDrawn="1"/>
        </p:nvPicPr>
        <p:blipFill>
          <a:blip r:embed="rId2"/>
          <a:stretch>
            <a:fillRect/>
          </a:stretch>
        </p:blipFill>
        <p:spPr>
          <a:xfrm>
            <a:off x="11368759" y="0"/>
            <a:ext cx="823241" cy="782190"/>
          </a:xfrm>
          <a:prstGeom prst="rect">
            <a:avLst/>
          </a:prstGeom>
        </p:spPr>
      </p:pic>
    </p:spTree>
    <p:extLst>
      <p:ext uri="{BB962C8B-B14F-4D97-AF65-F5344CB8AC3E}">
        <p14:creationId xmlns:p14="http://schemas.microsoft.com/office/powerpoint/2010/main" val="1984946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00AC7479-A3C7-4056-940C-A3D1F3EFC540}" type="datetime1">
              <a:rPr lang="en-US" smtClean="0"/>
              <a:t>11/20/2022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30411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2881480A-772C-40CE-BCD9-CBBAE3B5C617}" type="datetime1">
              <a:rPr lang="en-US" smtClean="0"/>
              <a:t>11/20/2022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1368759" y="6446838"/>
            <a:ext cx="780010" cy="365125"/>
          </a:xfrm>
          <a:prstGeom prst="rect">
            <a:avLst/>
          </a:prstGeom>
        </p:spPr>
        <p:txBody>
          <a:bodyPr vert="horz" lIns="91440" tIns="45720" rIns="91440" bIns="45720" rtlCol="0" anchor="ctr"/>
          <a:lstStyle>
            <a:lvl1pPr algn="r">
              <a:defRPr sz="1600">
                <a:solidFill>
                  <a:schemeClr val="tx1">
                    <a:lumMod val="50000"/>
                    <a:lumOff val="50000"/>
                  </a:schemeClr>
                </a:solidFill>
              </a:defRPr>
            </a:lvl1pPr>
          </a:lstStyle>
          <a:p>
            <a:fld id="{3A98EE3D-8CD1-4C3F-BD1C-C98C9596463C}" type="slidenum">
              <a:rPr lang="en-US" smtClean="0"/>
              <a:pPr/>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2A490C2-25C7-4BD9-A586-142887B72060}"/>
              </a:ext>
            </a:extLst>
          </p:cNvPr>
          <p:cNvPicPr>
            <a:picLocks noChangeAspect="1"/>
          </p:cNvPicPr>
          <p:nvPr userDrawn="1"/>
        </p:nvPicPr>
        <p:blipFill>
          <a:blip r:embed="rId14"/>
          <a:stretch>
            <a:fillRect/>
          </a:stretch>
        </p:blipFill>
        <p:spPr>
          <a:xfrm>
            <a:off x="11368759" y="0"/>
            <a:ext cx="823241" cy="782190"/>
          </a:xfrm>
          <a:prstGeom prst="rect">
            <a:avLst/>
          </a:prstGeom>
        </p:spPr>
      </p:pic>
    </p:spTree>
    <p:extLst>
      <p:ext uri="{BB962C8B-B14F-4D97-AF65-F5344CB8AC3E}">
        <p14:creationId xmlns:p14="http://schemas.microsoft.com/office/powerpoint/2010/main" val="304446984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 id="2147483726" r:id="rId12"/>
  </p:sldLayoutIdLst>
  <p:hf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data-to-viz.com/caveat/error_bar.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data-to-viz.com/caveat/error_bar.html"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s://www.data-to-viz.com/caveat/error_bar.html"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youtu.be/A82brFpdr9g" TargetMode="External"/><Relationship Id="rId3" Type="http://schemas.openxmlformats.org/officeDocument/2006/relationships/hyperlink" Target="https://www.data-to-viz.com/caveat/error_bar.html" TargetMode="External"/><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hyperlink" Target="https://youtu.be/XNgt7F6FqDU"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gif"/></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34.gif"/></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gi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3.png"/><Relationship Id="rId7"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3.png"/><Relationship Id="rId7" Type="http://schemas.openxmlformats.org/officeDocument/2006/relationships/image" Target="../media/image50.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3.png"/><Relationship Id="rId7"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6.png"/><Relationship Id="rId7"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52.png"/><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222D8B-8F46-489A-8474-4FB65E408C9C}"/>
              </a:ext>
            </a:extLst>
          </p:cNvPr>
          <p:cNvPicPr>
            <a:picLocks noChangeAspect="1"/>
          </p:cNvPicPr>
          <p:nvPr/>
        </p:nvPicPr>
        <p:blipFill rotWithShape="1">
          <a:blip r:embed="rId2"/>
          <a:srcRect t="23987"/>
          <a:stretch/>
        </p:blipFill>
        <p:spPr>
          <a:xfrm>
            <a:off x="-32" y="10"/>
            <a:ext cx="12192031" cy="6857990"/>
          </a:xfrm>
          <a:prstGeom prst="rect">
            <a:avLst/>
          </a:prstGeom>
        </p:spPr>
      </p:pic>
      <p:sp>
        <p:nvSpPr>
          <p:cNvPr id="9" name="Rectangle 8">
            <a:extLst>
              <a:ext uri="{FF2B5EF4-FFF2-40B4-BE49-F238E27FC236}">
                <a16:creationId xmlns:a16="http://schemas.microsoft.com/office/drawing/2014/main" id="{DFD57664-637D-40CA-83F2-B729A932B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915076"/>
            <a:ext cx="12188952" cy="1942924"/>
          </a:xfrm>
          <a:prstGeom prst="rect">
            <a:avLst/>
          </a:prstGeom>
          <a:gradFill>
            <a:gsLst>
              <a:gs pos="43000">
                <a:schemeClr val="tx1">
                  <a:alpha val="20000"/>
                </a:schemeClr>
              </a:gs>
              <a:gs pos="0">
                <a:schemeClr val="tx1">
                  <a:alpha val="0"/>
                </a:schemeClr>
              </a:gs>
              <a:gs pos="100000">
                <a:schemeClr val="tx1">
                  <a:alpha val="3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E97E1245-FA32-4550-B442-AC2264E4DE16}"/>
              </a:ext>
            </a:extLst>
          </p:cNvPr>
          <p:cNvSpPr txBox="1">
            <a:spLocks/>
          </p:cNvSpPr>
          <p:nvPr/>
        </p:nvSpPr>
        <p:spPr>
          <a:xfrm>
            <a:off x="140679" y="5061819"/>
            <a:ext cx="7886804" cy="14647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8000" kern="1200" spc="-50" baseline="0">
                <a:solidFill>
                  <a:schemeClr val="tx1">
                    <a:lumMod val="85000"/>
                    <a:lumOff val="15000"/>
                  </a:schemeClr>
                </a:solidFill>
                <a:latin typeface="+mj-lt"/>
                <a:ea typeface="+mj-ea"/>
                <a:cs typeface="+mj-cs"/>
              </a:defRPr>
            </a:lvl1pPr>
          </a:lstStyle>
          <a:p>
            <a:r>
              <a:rPr lang="en-US" sz="4400">
                <a:solidFill>
                  <a:schemeClr val="bg1"/>
                </a:solidFill>
                <a:effectLst>
                  <a:outerShdw blurRad="38100" dist="38100" dir="2700000" algn="tl">
                    <a:srgbClr val="000000">
                      <a:alpha val="43137"/>
                    </a:srgbClr>
                  </a:outerShdw>
                </a:effectLst>
              </a:rPr>
              <a:t>E</a:t>
            </a:r>
            <a:r>
              <a:rPr lang="aa-ET" sz="4400">
                <a:solidFill>
                  <a:schemeClr val="bg1"/>
                </a:solidFill>
                <a:effectLst>
                  <a:outerShdw blurRad="38100" dist="38100" dir="2700000" algn="tl">
                    <a:srgbClr val="000000">
                      <a:alpha val="43137"/>
                    </a:srgbClr>
                  </a:outerShdw>
                </a:effectLst>
              </a:rPr>
              <a:t>nvironmental Data Science</a:t>
            </a:r>
            <a:endParaRPr lang="en-US" sz="4400" dirty="0">
              <a:solidFill>
                <a:schemeClr val="bg1"/>
              </a:solidFill>
              <a:effectLst>
                <a:outerShdw blurRad="38100" dist="38100" dir="2700000" algn="tl">
                  <a:srgbClr val="000000">
                    <a:alpha val="43137"/>
                  </a:srgbClr>
                </a:outerShdw>
              </a:effectLst>
            </a:endParaRPr>
          </a:p>
        </p:txBody>
      </p:sp>
      <p:sp>
        <p:nvSpPr>
          <p:cNvPr id="16" name="Subtitle 2">
            <a:extLst>
              <a:ext uri="{FF2B5EF4-FFF2-40B4-BE49-F238E27FC236}">
                <a16:creationId xmlns:a16="http://schemas.microsoft.com/office/drawing/2014/main" id="{13EAA1C4-EAAD-4F99-8025-04A581A65AD5}"/>
              </a:ext>
            </a:extLst>
          </p:cNvPr>
          <p:cNvSpPr txBox="1">
            <a:spLocks/>
          </p:cNvSpPr>
          <p:nvPr/>
        </p:nvSpPr>
        <p:spPr>
          <a:xfrm>
            <a:off x="8677026" y="5586459"/>
            <a:ext cx="3162548" cy="1280160"/>
          </a:xfrm>
          <a:prstGeom prst="rect">
            <a:avLst/>
          </a:prstGeom>
        </p:spPr>
        <p:txBody>
          <a:bodyPr vert="horz" lIns="91440" tIns="45720" rIns="91440" bIns="45720" rtlCol="0" anchor="ctr">
            <a:normAutofit/>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n-ea"/>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aa-ET" sz="1500">
                <a:solidFill>
                  <a:srgbClr val="FFFFFF"/>
                </a:solidFill>
                <a:effectLst>
                  <a:outerShdw blurRad="38100" dist="38100" dir="2700000" algn="tl">
                    <a:srgbClr val="000000">
                      <a:alpha val="43137"/>
                    </a:srgbClr>
                  </a:outerShdw>
                </a:effectLst>
              </a:rPr>
              <a:t>Module #13300</a:t>
            </a:r>
          </a:p>
          <a:p>
            <a:r>
              <a:rPr lang="en-US" sz="1500">
                <a:solidFill>
                  <a:srgbClr val="FFFFFF"/>
                </a:solidFill>
                <a:effectLst>
                  <a:outerShdw blurRad="38100" dist="38100" dir="2700000" algn="tl">
                    <a:srgbClr val="000000">
                      <a:alpha val="43137"/>
                    </a:srgbClr>
                  </a:outerShdw>
                </a:effectLst>
              </a:rPr>
              <a:t>B</a:t>
            </a:r>
            <a:r>
              <a:rPr lang="aa-ET" sz="1500">
                <a:solidFill>
                  <a:srgbClr val="FFFFFF"/>
                </a:solidFill>
                <a:effectLst>
                  <a:outerShdw blurRad="38100" dist="38100" dir="2700000" algn="tl">
                    <a:srgbClr val="000000">
                      <a:alpha val="43137"/>
                    </a:srgbClr>
                  </a:outerShdw>
                </a:effectLst>
              </a:rPr>
              <a:t>y Prof. Dr. </a:t>
            </a:r>
            <a:r>
              <a:rPr lang="en-US" sz="1500">
                <a:solidFill>
                  <a:srgbClr val="FFFFFF"/>
                </a:solidFill>
                <a:effectLst>
                  <a:outerShdw blurRad="38100" dist="38100" dir="2700000" algn="tl">
                    <a:srgbClr val="000000">
                      <a:alpha val="43137"/>
                    </a:srgbClr>
                  </a:outerShdw>
                </a:effectLst>
              </a:rPr>
              <a:t>M</a:t>
            </a:r>
            <a:r>
              <a:rPr lang="aa-ET" sz="1500">
                <a:solidFill>
                  <a:srgbClr val="FFFFFF"/>
                </a:solidFill>
                <a:effectLst>
                  <a:outerShdw blurRad="38100" dist="38100" dir="2700000" algn="tl">
                    <a:srgbClr val="000000">
                      <a:alpha val="43137"/>
                    </a:srgbClr>
                  </a:outerShdw>
                </a:effectLst>
              </a:rPr>
              <a:t>asahiro ryo</a:t>
            </a:r>
            <a:br>
              <a:rPr lang="aa-ET" sz="1500">
                <a:solidFill>
                  <a:srgbClr val="FFFFFF"/>
                </a:solidFill>
                <a:effectLst>
                  <a:outerShdw blurRad="38100" dist="38100" dir="2700000" algn="tl">
                    <a:srgbClr val="000000">
                      <a:alpha val="43137"/>
                    </a:srgbClr>
                  </a:outerShdw>
                </a:effectLst>
              </a:rPr>
            </a:br>
            <a:endParaRPr lang="aa-ET" sz="1500" dirty="0">
              <a:solidFill>
                <a:srgbClr val="FFFFFF"/>
              </a:solidFill>
              <a:effectLst>
                <a:outerShdw blurRad="38100" dist="38100" dir="2700000" algn="tl">
                  <a:srgbClr val="000000">
                    <a:alpha val="43137"/>
                  </a:srgbClr>
                </a:outerShdw>
              </a:effectLst>
            </a:endParaRPr>
          </a:p>
        </p:txBody>
      </p:sp>
      <p:sp>
        <p:nvSpPr>
          <p:cNvPr id="17" name="TextBox 16">
            <a:extLst>
              <a:ext uri="{FF2B5EF4-FFF2-40B4-BE49-F238E27FC236}">
                <a16:creationId xmlns:a16="http://schemas.microsoft.com/office/drawing/2014/main" id="{32D46DFB-31F4-4D77-B02C-C84EB45975DE}"/>
              </a:ext>
            </a:extLst>
          </p:cNvPr>
          <p:cNvSpPr txBox="1"/>
          <p:nvPr/>
        </p:nvSpPr>
        <p:spPr>
          <a:xfrm>
            <a:off x="135325" y="6404954"/>
            <a:ext cx="6167802" cy="461665"/>
          </a:xfrm>
          <a:prstGeom prst="rect">
            <a:avLst/>
          </a:prstGeom>
          <a:noFill/>
        </p:spPr>
        <p:txBody>
          <a:bodyPr wrap="square">
            <a:spAutoFit/>
          </a:bodyPr>
          <a:lstStyle/>
          <a:p>
            <a:r>
              <a:rPr lang="aa-ET" sz="2400">
                <a:solidFill>
                  <a:schemeClr val="bg1"/>
                </a:solidFill>
                <a:effectLst>
                  <a:outerShdw blurRad="38100" dist="38100" dir="2700000" algn="tl">
                    <a:srgbClr val="000000">
                      <a:alpha val="43137"/>
                    </a:srgbClr>
                  </a:outerShdw>
                </a:effectLst>
              </a:rPr>
              <a:t>Data </a:t>
            </a:r>
            <a:r>
              <a:rPr lang="aa-ET" sz="2400" dirty="0">
                <a:solidFill>
                  <a:schemeClr val="bg1"/>
                </a:solidFill>
                <a:effectLst>
                  <a:outerShdw blurRad="38100" dist="38100" dir="2700000" algn="tl">
                    <a:srgbClr val="000000">
                      <a:alpha val="43137"/>
                    </a:srgbClr>
                  </a:outerShdw>
                </a:effectLst>
              </a:rPr>
              <a:t>visualization and art</a:t>
            </a:r>
            <a:endParaRPr lang="en-US" sz="2400" dirty="0">
              <a:solidFill>
                <a:schemeClr val="bg1"/>
              </a:solidFill>
              <a:effectLst>
                <a:outerShdw blurRad="38100" dist="38100" dir="2700000" algn="tl">
                  <a:srgbClr val="000000">
                    <a:alpha val="43137"/>
                  </a:srgbClr>
                </a:outerShdw>
              </a:effectLst>
            </a:endParaRPr>
          </a:p>
        </p:txBody>
      </p:sp>
      <p:sp>
        <p:nvSpPr>
          <p:cNvPr id="18" name="Slide Number Placeholder 4">
            <a:extLst>
              <a:ext uri="{FF2B5EF4-FFF2-40B4-BE49-F238E27FC236}">
                <a16:creationId xmlns:a16="http://schemas.microsoft.com/office/drawing/2014/main" id="{523207CD-31E2-4089-A19A-7A96847926F6}"/>
              </a:ext>
            </a:extLst>
          </p:cNvPr>
          <p:cNvSpPr>
            <a:spLocks noGrp="1"/>
          </p:cNvSpPr>
          <p:nvPr>
            <p:ph type="sldNum" sz="quarter" idx="12"/>
          </p:nvPr>
        </p:nvSpPr>
        <p:spPr>
          <a:xfrm>
            <a:off x="11368759" y="6446838"/>
            <a:ext cx="780010" cy="365125"/>
          </a:xfrm>
        </p:spPr>
        <p:txBody>
          <a:bodyPr/>
          <a:lstStyle/>
          <a:p>
            <a:fld id="{3A98EE3D-8CD1-4C3F-BD1C-C98C9596463C}" type="slidenum">
              <a:rPr lang="en-US" smtClean="0"/>
              <a:t>1</a:t>
            </a:fld>
            <a:endParaRPr lang="en-US" dirty="0"/>
          </a:p>
        </p:txBody>
      </p:sp>
    </p:spTree>
    <p:extLst>
      <p:ext uri="{BB962C8B-B14F-4D97-AF65-F5344CB8AC3E}">
        <p14:creationId xmlns:p14="http://schemas.microsoft.com/office/powerpoint/2010/main" val="3463609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617F5-48DA-419B-A26C-CA6CD4B1D5A3}"/>
              </a:ext>
            </a:extLst>
          </p:cNvPr>
          <p:cNvSpPr>
            <a:spLocks noGrp="1"/>
          </p:cNvSpPr>
          <p:nvPr>
            <p:ph type="title"/>
          </p:nvPr>
        </p:nvSpPr>
        <p:spPr>
          <a:xfrm>
            <a:off x="1188719" y="286603"/>
            <a:ext cx="10395807" cy="1450757"/>
          </a:xfrm>
        </p:spPr>
        <p:txBody>
          <a:bodyPr/>
          <a:lstStyle/>
          <a:p>
            <a:r>
              <a:rPr lang="aa-ET" dirty="0">
                <a:solidFill>
                  <a:schemeClr val="accent4"/>
                </a:solidFill>
              </a:rPr>
              <a:t>Scaling</a:t>
            </a:r>
            <a:r>
              <a:rPr lang="aa-ET" dirty="0"/>
              <a:t> gives a different impression</a:t>
            </a:r>
            <a:endParaRPr lang="en-US" dirty="0"/>
          </a:p>
        </p:txBody>
      </p:sp>
      <p:sp>
        <p:nvSpPr>
          <p:cNvPr id="4" name="Slide Number Placeholder 3">
            <a:extLst>
              <a:ext uri="{FF2B5EF4-FFF2-40B4-BE49-F238E27FC236}">
                <a16:creationId xmlns:a16="http://schemas.microsoft.com/office/drawing/2014/main" id="{917BF17A-538B-4DBE-9CBD-EFB605AB7EEE}"/>
              </a:ext>
            </a:extLst>
          </p:cNvPr>
          <p:cNvSpPr>
            <a:spLocks noGrp="1"/>
          </p:cNvSpPr>
          <p:nvPr>
            <p:ph type="sldNum" sz="quarter" idx="12"/>
          </p:nvPr>
        </p:nvSpPr>
        <p:spPr/>
        <p:txBody>
          <a:bodyPr/>
          <a:lstStyle/>
          <a:p>
            <a:fld id="{3A98EE3D-8CD1-4C3F-BD1C-C98C9596463C}" type="slidenum">
              <a:rPr lang="en-US" smtClean="0"/>
              <a:t>10</a:t>
            </a:fld>
            <a:endParaRPr lang="en-US" dirty="0"/>
          </a:p>
        </p:txBody>
      </p:sp>
      <p:sp>
        <p:nvSpPr>
          <p:cNvPr id="10" name="TextBox 9">
            <a:extLst>
              <a:ext uri="{FF2B5EF4-FFF2-40B4-BE49-F238E27FC236}">
                <a16:creationId xmlns:a16="http://schemas.microsoft.com/office/drawing/2014/main" id="{77B4688B-BD99-4567-B9E1-84A9D78D2AB3}"/>
              </a:ext>
            </a:extLst>
          </p:cNvPr>
          <p:cNvSpPr txBox="1"/>
          <p:nvPr/>
        </p:nvSpPr>
        <p:spPr>
          <a:xfrm>
            <a:off x="2074768" y="6476189"/>
            <a:ext cx="6124352" cy="276999"/>
          </a:xfrm>
          <a:prstGeom prst="rect">
            <a:avLst/>
          </a:prstGeom>
          <a:noFill/>
        </p:spPr>
        <p:txBody>
          <a:bodyPr wrap="square">
            <a:spAutoFit/>
          </a:bodyPr>
          <a:lstStyle/>
          <a:p>
            <a:pPr algn="r"/>
            <a:r>
              <a:rPr lang="aa-ET" sz="1200" b="0" i="0" dirty="0">
                <a:solidFill>
                  <a:schemeClr val="bg1">
                    <a:lumMod val="75000"/>
                  </a:schemeClr>
                </a:solidFill>
                <a:effectLst/>
              </a:rPr>
              <a:t>A</a:t>
            </a:r>
            <a:r>
              <a:rPr lang="en-US" sz="1200" b="0" i="0" dirty="0">
                <a:solidFill>
                  <a:schemeClr val="bg1">
                    <a:lumMod val="75000"/>
                  </a:schemeClr>
                </a:solidFill>
                <a:effectLst/>
              </a:rPr>
              <a:t>l</a:t>
            </a:r>
            <a:r>
              <a:rPr lang="aa-ET" sz="1200" b="0" i="0" dirty="0">
                <a:solidFill>
                  <a:schemeClr val="bg1">
                    <a:lumMod val="75000"/>
                  </a:schemeClr>
                </a:solidFill>
                <a:effectLst/>
              </a:rPr>
              <a:t>b</a:t>
            </a:r>
            <a:r>
              <a:rPr lang="en-US" sz="1200" b="0" i="0" dirty="0">
                <a:solidFill>
                  <a:schemeClr val="bg1">
                    <a:lumMod val="75000"/>
                  </a:schemeClr>
                </a:solidFill>
                <a:effectLst/>
              </a:rPr>
              <a:t>e</a:t>
            </a:r>
            <a:r>
              <a:rPr lang="aa-ET" sz="1200" b="0" i="0" dirty="0">
                <a:solidFill>
                  <a:schemeClr val="bg1">
                    <a:lumMod val="75000"/>
                  </a:schemeClr>
                </a:solidFill>
                <a:effectLst/>
              </a:rPr>
              <a:t>r</a:t>
            </a:r>
            <a:r>
              <a:rPr lang="en-US" sz="1200" b="0" i="0" dirty="0">
                <a:solidFill>
                  <a:schemeClr val="bg1">
                    <a:lumMod val="75000"/>
                  </a:schemeClr>
                </a:solidFill>
                <a:effectLst/>
              </a:rPr>
              <a:t>t</a:t>
            </a:r>
            <a:r>
              <a:rPr lang="aa-ET" sz="1200" b="0" i="0" dirty="0">
                <a:solidFill>
                  <a:schemeClr val="bg1">
                    <a:lumMod val="75000"/>
                  </a:schemeClr>
                </a:solidFill>
                <a:effectLst/>
              </a:rPr>
              <a:t>o </a:t>
            </a:r>
            <a:r>
              <a:rPr lang="en-US" sz="1200" b="0" i="0" dirty="0">
                <a:solidFill>
                  <a:schemeClr val="bg1">
                    <a:lumMod val="75000"/>
                  </a:schemeClr>
                </a:solidFill>
                <a:effectLst/>
              </a:rPr>
              <a:t>C</a:t>
            </a:r>
            <a:r>
              <a:rPr lang="aa-ET" sz="1200" b="0" i="0" dirty="0">
                <a:solidFill>
                  <a:schemeClr val="bg1">
                    <a:lumMod val="75000"/>
                  </a:schemeClr>
                </a:solidFill>
                <a:effectLst/>
              </a:rPr>
              <a:t>a</a:t>
            </a:r>
            <a:r>
              <a:rPr lang="en-US" sz="1200" b="0" i="0" dirty="0" err="1">
                <a:solidFill>
                  <a:schemeClr val="bg1">
                    <a:lumMod val="75000"/>
                  </a:schemeClr>
                </a:solidFill>
                <a:effectLst/>
              </a:rPr>
              <a:t>i</a:t>
            </a:r>
            <a:r>
              <a:rPr lang="aa-ET" sz="1200" b="0" i="0" dirty="0">
                <a:solidFill>
                  <a:schemeClr val="bg1">
                    <a:lumMod val="75000"/>
                  </a:schemeClr>
                </a:solidFill>
                <a:effectLst/>
              </a:rPr>
              <a:t>r</a:t>
            </a:r>
            <a:r>
              <a:rPr lang="en-US" sz="1200" b="0" i="0" dirty="0">
                <a:solidFill>
                  <a:schemeClr val="bg1">
                    <a:lumMod val="75000"/>
                  </a:schemeClr>
                </a:solidFill>
                <a:effectLst/>
              </a:rPr>
              <a:t>o</a:t>
            </a:r>
            <a:r>
              <a:rPr lang="aa-ET" sz="1200" b="0" i="0" dirty="0">
                <a:solidFill>
                  <a:schemeClr val="bg1">
                    <a:lumMod val="75000"/>
                  </a:schemeClr>
                </a:solidFill>
                <a:effectLst/>
              </a:rPr>
              <a:t> </a:t>
            </a:r>
            <a:r>
              <a:rPr lang="en-US" sz="1200" b="0" i="0" dirty="0">
                <a:solidFill>
                  <a:schemeClr val="bg1">
                    <a:lumMod val="75000"/>
                  </a:schemeClr>
                </a:solidFill>
                <a:effectLst/>
              </a:rPr>
              <a:t>H</a:t>
            </a:r>
            <a:r>
              <a:rPr lang="aa-ET" sz="1200" b="0" i="0" dirty="0">
                <a:solidFill>
                  <a:schemeClr val="bg1">
                    <a:lumMod val="75000"/>
                  </a:schemeClr>
                </a:solidFill>
                <a:effectLst/>
              </a:rPr>
              <a:t>o</a:t>
            </a:r>
            <a:r>
              <a:rPr lang="en-US" sz="1200" b="0" i="0" dirty="0">
                <a:solidFill>
                  <a:schemeClr val="bg1">
                    <a:lumMod val="75000"/>
                  </a:schemeClr>
                </a:solidFill>
                <a:effectLst/>
              </a:rPr>
              <a:t>w</a:t>
            </a:r>
            <a:r>
              <a:rPr lang="aa-ET" sz="1200" b="0" i="0" dirty="0">
                <a:solidFill>
                  <a:schemeClr val="bg1">
                    <a:lumMod val="75000"/>
                  </a:schemeClr>
                </a:solidFill>
                <a:effectLst/>
              </a:rPr>
              <a:t> </a:t>
            </a:r>
            <a:r>
              <a:rPr lang="en-US" sz="1200" b="0" i="0" dirty="0">
                <a:solidFill>
                  <a:schemeClr val="bg1">
                    <a:lumMod val="75000"/>
                  </a:schemeClr>
                </a:solidFill>
                <a:effectLst/>
              </a:rPr>
              <a:t>C</a:t>
            </a:r>
            <a:r>
              <a:rPr lang="aa-ET" sz="1200" b="0" i="0" dirty="0">
                <a:solidFill>
                  <a:schemeClr val="bg1">
                    <a:lumMod val="75000"/>
                  </a:schemeClr>
                </a:solidFill>
                <a:effectLst/>
              </a:rPr>
              <a:t>h</a:t>
            </a:r>
            <a:r>
              <a:rPr lang="en-US" sz="1200" b="0" i="0" dirty="0">
                <a:solidFill>
                  <a:schemeClr val="bg1">
                    <a:lumMod val="75000"/>
                  </a:schemeClr>
                </a:solidFill>
                <a:effectLst/>
              </a:rPr>
              <a:t>a</a:t>
            </a:r>
            <a:r>
              <a:rPr lang="aa-ET" sz="1200" b="0" i="0" dirty="0">
                <a:solidFill>
                  <a:schemeClr val="bg1">
                    <a:lumMod val="75000"/>
                  </a:schemeClr>
                </a:solidFill>
                <a:effectLst/>
              </a:rPr>
              <a:t>r</a:t>
            </a:r>
            <a:r>
              <a:rPr lang="en-US" sz="1200" b="0" i="0" dirty="0">
                <a:solidFill>
                  <a:schemeClr val="bg1">
                    <a:lumMod val="75000"/>
                  </a:schemeClr>
                </a:solidFill>
                <a:effectLst/>
              </a:rPr>
              <a:t>t</a:t>
            </a:r>
            <a:r>
              <a:rPr lang="aa-ET" sz="1200" b="0" i="0" dirty="0">
                <a:solidFill>
                  <a:schemeClr val="bg1">
                    <a:lumMod val="75000"/>
                  </a:schemeClr>
                </a:solidFill>
                <a:effectLst/>
              </a:rPr>
              <a:t>s </a:t>
            </a:r>
            <a:r>
              <a:rPr lang="en-US" sz="1200" b="0" i="0" dirty="0">
                <a:solidFill>
                  <a:schemeClr val="bg1">
                    <a:lumMod val="75000"/>
                  </a:schemeClr>
                </a:solidFill>
                <a:effectLst/>
              </a:rPr>
              <a:t>L</a:t>
            </a:r>
            <a:r>
              <a:rPr lang="aa-ET" sz="1200" b="0" i="0" dirty="0" err="1">
                <a:solidFill>
                  <a:schemeClr val="bg1">
                    <a:lumMod val="75000"/>
                  </a:schemeClr>
                </a:solidFill>
                <a:effectLst/>
              </a:rPr>
              <a:t>i</a:t>
            </a:r>
            <a:r>
              <a:rPr lang="en-US" sz="1200" b="0" i="0" dirty="0">
                <a:solidFill>
                  <a:schemeClr val="bg1">
                    <a:lumMod val="75000"/>
                  </a:schemeClr>
                </a:solidFill>
                <a:effectLst/>
              </a:rPr>
              <a:t>e</a:t>
            </a:r>
            <a:r>
              <a:rPr lang="aa-ET" sz="1200" b="0" i="0" dirty="0">
                <a:solidFill>
                  <a:schemeClr val="bg1">
                    <a:lumMod val="75000"/>
                  </a:schemeClr>
                </a:solidFill>
                <a:effectLst/>
              </a:rPr>
              <a:t>: </a:t>
            </a:r>
            <a:r>
              <a:rPr lang="en-US" sz="1200" b="0" i="0" dirty="0">
                <a:solidFill>
                  <a:schemeClr val="bg1">
                    <a:lumMod val="75000"/>
                  </a:schemeClr>
                </a:solidFill>
                <a:effectLst/>
              </a:rPr>
              <a:t>G</a:t>
            </a:r>
            <a:r>
              <a:rPr lang="aa-ET" sz="1200" b="0" i="0" dirty="0">
                <a:solidFill>
                  <a:schemeClr val="bg1">
                    <a:lumMod val="75000"/>
                  </a:schemeClr>
                </a:solidFill>
                <a:effectLst/>
              </a:rPr>
              <a:t>e</a:t>
            </a:r>
            <a:r>
              <a:rPr lang="en-US" sz="1200" b="0" i="0" dirty="0">
                <a:solidFill>
                  <a:schemeClr val="bg1">
                    <a:lumMod val="75000"/>
                  </a:schemeClr>
                </a:solidFill>
                <a:effectLst/>
              </a:rPr>
              <a:t>t</a:t>
            </a:r>
            <a:r>
              <a:rPr lang="aa-ET" sz="1200" b="0" i="0" dirty="0">
                <a:solidFill>
                  <a:schemeClr val="bg1">
                    <a:lumMod val="75000"/>
                  </a:schemeClr>
                </a:solidFill>
                <a:effectLst/>
              </a:rPr>
              <a:t>t</a:t>
            </a:r>
            <a:r>
              <a:rPr lang="en-US" sz="1200" b="0" i="0" dirty="0" err="1">
                <a:solidFill>
                  <a:schemeClr val="bg1">
                    <a:lumMod val="75000"/>
                  </a:schemeClr>
                </a:solidFill>
                <a:effectLst/>
              </a:rPr>
              <a:t>i</a:t>
            </a:r>
            <a:r>
              <a:rPr lang="aa-ET" sz="1200" b="0" i="0" dirty="0">
                <a:solidFill>
                  <a:schemeClr val="bg1">
                    <a:lumMod val="75000"/>
                  </a:schemeClr>
                </a:solidFill>
                <a:effectLst/>
              </a:rPr>
              <a:t>n</a:t>
            </a:r>
            <a:r>
              <a:rPr lang="en-US" sz="1200" b="0" i="0" dirty="0">
                <a:solidFill>
                  <a:schemeClr val="bg1">
                    <a:lumMod val="75000"/>
                  </a:schemeClr>
                </a:solidFill>
                <a:effectLst/>
              </a:rPr>
              <a:t>g</a:t>
            </a:r>
            <a:r>
              <a:rPr lang="aa-ET" sz="1200" b="0" i="0" dirty="0">
                <a:solidFill>
                  <a:schemeClr val="bg1">
                    <a:lumMod val="75000"/>
                  </a:schemeClr>
                </a:solidFill>
                <a:effectLst/>
              </a:rPr>
              <a:t> </a:t>
            </a:r>
            <a:r>
              <a:rPr lang="en-US" sz="1200" b="0" i="0" dirty="0">
                <a:solidFill>
                  <a:schemeClr val="bg1">
                    <a:lumMod val="75000"/>
                  </a:schemeClr>
                </a:solidFill>
                <a:effectLst/>
              </a:rPr>
              <a:t>s</a:t>
            </a:r>
            <a:r>
              <a:rPr lang="aa-ET" sz="1200" b="0" i="0" dirty="0">
                <a:solidFill>
                  <a:schemeClr val="bg1">
                    <a:lumMod val="75000"/>
                  </a:schemeClr>
                </a:solidFill>
                <a:effectLst/>
              </a:rPr>
              <a:t>m</a:t>
            </a:r>
            <a:r>
              <a:rPr lang="en-US" sz="1200" b="0" i="0" dirty="0">
                <a:solidFill>
                  <a:schemeClr val="bg1">
                    <a:lumMod val="75000"/>
                  </a:schemeClr>
                </a:solidFill>
                <a:effectLst/>
              </a:rPr>
              <a:t>a</a:t>
            </a:r>
            <a:r>
              <a:rPr lang="aa-ET" sz="1200" dirty="0" err="1">
                <a:solidFill>
                  <a:schemeClr val="bg1">
                    <a:lumMod val="75000"/>
                  </a:schemeClr>
                </a:solidFill>
              </a:rPr>
              <a:t>rter</a:t>
            </a:r>
            <a:r>
              <a:rPr lang="aa-ET" sz="1200" dirty="0">
                <a:solidFill>
                  <a:schemeClr val="bg1">
                    <a:lumMod val="75000"/>
                  </a:schemeClr>
                </a:solidFill>
              </a:rPr>
              <a:t> about visual information</a:t>
            </a:r>
            <a:endParaRPr lang="en-US" sz="1200" dirty="0">
              <a:solidFill>
                <a:schemeClr val="bg1">
                  <a:lumMod val="75000"/>
                </a:schemeClr>
              </a:solidFill>
            </a:endParaRPr>
          </a:p>
        </p:txBody>
      </p:sp>
      <p:pic>
        <p:nvPicPr>
          <p:cNvPr id="3" name="Picture 2">
            <a:extLst>
              <a:ext uri="{FF2B5EF4-FFF2-40B4-BE49-F238E27FC236}">
                <a16:creationId xmlns:a16="http://schemas.microsoft.com/office/drawing/2014/main" id="{A365F5E5-2903-4511-921A-7B4FA168539B}"/>
              </a:ext>
            </a:extLst>
          </p:cNvPr>
          <p:cNvPicPr>
            <a:picLocks noChangeAspect="1"/>
          </p:cNvPicPr>
          <p:nvPr/>
        </p:nvPicPr>
        <p:blipFill rotWithShape="1">
          <a:blip r:embed="rId3"/>
          <a:srcRect b="51733"/>
          <a:stretch/>
        </p:blipFill>
        <p:spPr>
          <a:xfrm>
            <a:off x="307463" y="2658349"/>
            <a:ext cx="6057900" cy="2781440"/>
          </a:xfrm>
          <a:prstGeom prst="rect">
            <a:avLst/>
          </a:prstGeom>
        </p:spPr>
      </p:pic>
      <p:pic>
        <p:nvPicPr>
          <p:cNvPr id="5" name="Picture 4">
            <a:extLst>
              <a:ext uri="{FF2B5EF4-FFF2-40B4-BE49-F238E27FC236}">
                <a16:creationId xmlns:a16="http://schemas.microsoft.com/office/drawing/2014/main" id="{7F7936FD-8A5A-4029-B0CC-F15E279E1303}"/>
              </a:ext>
            </a:extLst>
          </p:cNvPr>
          <p:cNvPicPr>
            <a:picLocks noChangeAspect="1"/>
          </p:cNvPicPr>
          <p:nvPr/>
        </p:nvPicPr>
        <p:blipFill rotWithShape="1">
          <a:blip r:embed="rId3"/>
          <a:srcRect l="16605" t="53351" r="-1"/>
          <a:stretch/>
        </p:blipFill>
        <p:spPr>
          <a:xfrm>
            <a:off x="6710668" y="2542939"/>
            <a:ext cx="5051949" cy="2688223"/>
          </a:xfrm>
          <a:prstGeom prst="rect">
            <a:avLst/>
          </a:prstGeom>
        </p:spPr>
      </p:pic>
      <p:pic>
        <p:nvPicPr>
          <p:cNvPr id="12" name="Picture 11">
            <a:extLst>
              <a:ext uri="{FF2B5EF4-FFF2-40B4-BE49-F238E27FC236}">
                <a16:creationId xmlns:a16="http://schemas.microsoft.com/office/drawing/2014/main" id="{F103A839-5BF0-457A-98E9-818B67C7A677}"/>
              </a:ext>
            </a:extLst>
          </p:cNvPr>
          <p:cNvPicPr>
            <a:picLocks noChangeAspect="1"/>
          </p:cNvPicPr>
          <p:nvPr/>
        </p:nvPicPr>
        <p:blipFill>
          <a:blip r:embed="rId4"/>
          <a:stretch>
            <a:fillRect/>
          </a:stretch>
        </p:blipFill>
        <p:spPr>
          <a:xfrm>
            <a:off x="12364439" y="2941102"/>
            <a:ext cx="6849391" cy="2995930"/>
          </a:xfrm>
          <a:prstGeom prst="rect">
            <a:avLst/>
          </a:prstGeom>
        </p:spPr>
      </p:pic>
    </p:spTree>
    <p:extLst>
      <p:ext uri="{BB962C8B-B14F-4D97-AF65-F5344CB8AC3E}">
        <p14:creationId xmlns:p14="http://schemas.microsoft.com/office/powerpoint/2010/main" val="346857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E64B01-F38E-451E-B13B-196073403D4F}"/>
              </a:ext>
            </a:extLst>
          </p:cNvPr>
          <p:cNvPicPr>
            <a:picLocks noChangeAspect="1"/>
          </p:cNvPicPr>
          <p:nvPr/>
        </p:nvPicPr>
        <p:blipFill>
          <a:blip r:embed="rId3"/>
          <a:stretch>
            <a:fillRect/>
          </a:stretch>
        </p:blipFill>
        <p:spPr>
          <a:xfrm>
            <a:off x="4913226" y="2941102"/>
            <a:ext cx="6849391" cy="2995930"/>
          </a:xfrm>
          <a:prstGeom prst="rect">
            <a:avLst/>
          </a:prstGeom>
        </p:spPr>
      </p:pic>
      <p:sp>
        <p:nvSpPr>
          <p:cNvPr id="2" name="Title 1">
            <a:extLst>
              <a:ext uri="{FF2B5EF4-FFF2-40B4-BE49-F238E27FC236}">
                <a16:creationId xmlns:a16="http://schemas.microsoft.com/office/drawing/2014/main" id="{AEE617F5-48DA-419B-A26C-CA6CD4B1D5A3}"/>
              </a:ext>
            </a:extLst>
          </p:cNvPr>
          <p:cNvSpPr>
            <a:spLocks noGrp="1"/>
          </p:cNvSpPr>
          <p:nvPr>
            <p:ph type="title"/>
          </p:nvPr>
        </p:nvSpPr>
        <p:spPr>
          <a:xfrm>
            <a:off x="1188719" y="286603"/>
            <a:ext cx="10395807" cy="1450757"/>
          </a:xfrm>
        </p:spPr>
        <p:txBody>
          <a:bodyPr/>
          <a:lstStyle/>
          <a:p>
            <a:r>
              <a:rPr lang="aa-ET" dirty="0">
                <a:solidFill>
                  <a:schemeClr val="accent4"/>
                </a:solidFill>
              </a:rPr>
              <a:t>Scaling</a:t>
            </a:r>
            <a:r>
              <a:rPr lang="aa-ET" dirty="0"/>
              <a:t> gives a different impression</a:t>
            </a:r>
            <a:endParaRPr lang="en-US" dirty="0"/>
          </a:p>
        </p:txBody>
      </p:sp>
      <p:sp>
        <p:nvSpPr>
          <p:cNvPr id="4" name="Slide Number Placeholder 3">
            <a:extLst>
              <a:ext uri="{FF2B5EF4-FFF2-40B4-BE49-F238E27FC236}">
                <a16:creationId xmlns:a16="http://schemas.microsoft.com/office/drawing/2014/main" id="{917BF17A-538B-4DBE-9CBD-EFB605AB7EEE}"/>
              </a:ext>
            </a:extLst>
          </p:cNvPr>
          <p:cNvSpPr>
            <a:spLocks noGrp="1"/>
          </p:cNvSpPr>
          <p:nvPr>
            <p:ph type="sldNum" sz="quarter" idx="12"/>
          </p:nvPr>
        </p:nvSpPr>
        <p:spPr/>
        <p:txBody>
          <a:bodyPr/>
          <a:lstStyle/>
          <a:p>
            <a:fld id="{3A98EE3D-8CD1-4C3F-BD1C-C98C9596463C}" type="slidenum">
              <a:rPr lang="en-US" smtClean="0"/>
              <a:t>11</a:t>
            </a:fld>
            <a:endParaRPr lang="en-US" dirty="0"/>
          </a:p>
        </p:txBody>
      </p:sp>
      <p:sp>
        <p:nvSpPr>
          <p:cNvPr id="10" name="TextBox 9">
            <a:extLst>
              <a:ext uri="{FF2B5EF4-FFF2-40B4-BE49-F238E27FC236}">
                <a16:creationId xmlns:a16="http://schemas.microsoft.com/office/drawing/2014/main" id="{77B4688B-BD99-4567-B9E1-84A9D78D2AB3}"/>
              </a:ext>
            </a:extLst>
          </p:cNvPr>
          <p:cNvSpPr txBox="1"/>
          <p:nvPr/>
        </p:nvSpPr>
        <p:spPr>
          <a:xfrm>
            <a:off x="2074768" y="6476189"/>
            <a:ext cx="6124352" cy="276999"/>
          </a:xfrm>
          <a:prstGeom prst="rect">
            <a:avLst/>
          </a:prstGeom>
          <a:noFill/>
        </p:spPr>
        <p:txBody>
          <a:bodyPr wrap="square">
            <a:spAutoFit/>
          </a:bodyPr>
          <a:lstStyle/>
          <a:p>
            <a:pPr algn="r"/>
            <a:r>
              <a:rPr lang="aa-ET" sz="1200" b="0" i="0" dirty="0">
                <a:solidFill>
                  <a:schemeClr val="bg1">
                    <a:lumMod val="75000"/>
                  </a:schemeClr>
                </a:solidFill>
                <a:effectLst/>
              </a:rPr>
              <a:t>A</a:t>
            </a:r>
            <a:r>
              <a:rPr lang="en-US" sz="1200" b="0" i="0" dirty="0">
                <a:solidFill>
                  <a:schemeClr val="bg1">
                    <a:lumMod val="75000"/>
                  </a:schemeClr>
                </a:solidFill>
                <a:effectLst/>
              </a:rPr>
              <a:t>l</a:t>
            </a:r>
            <a:r>
              <a:rPr lang="aa-ET" sz="1200" b="0" i="0" dirty="0">
                <a:solidFill>
                  <a:schemeClr val="bg1">
                    <a:lumMod val="75000"/>
                  </a:schemeClr>
                </a:solidFill>
                <a:effectLst/>
              </a:rPr>
              <a:t>b</a:t>
            </a:r>
            <a:r>
              <a:rPr lang="en-US" sz="1200" b="0" i="0" dirty="0">
                <a:solidFill>
                  <a:schemeClr val="bg1">
                    <a:lumMod val="75000"/>
                  </a:schemeClr>
                </a:solidFill>
                <a:effectLst/>
              </a:rPr>
              <a:t>e</a:t>
            </a:r>
            <a:r>
              <a:rPr lang="aa-ET" sz="1200" b="0" i="0" dirty="0">
                <a:solidFill>
                  <a:schemeClr val="bg1">
                    <a:lumMod val="75000"/>
                  </a:schemeClr>
                </a:solidFill>
                <a:effectLst/>
              </a:rPr>
              <a:t>r</a:t>
            </a:r>
            <a:r>
              <a:rPr lang="en-US" sz="1200" b="0" i="0" dirty="0">
                <a:solidFill>
                  <a:schemeClr val="bg1">
                    <a:lumMod val="75000"/>
                  </a:schemeClr>
                </a:solidFill>
                <a:effectLst/>
              </a:rPr>
              <a:t>t</a:t>
            </a:r>
            <a:r>
              <a:rPr lang="aa-ET" sz="1200" b="0" i="0" dirty="0">
                <a:solidFill>
                  <a:schemeClr val="bg1">
                    <a:lumMod val="75000"/>
                  </a:schemeClr>
                </a:solidFill>
                <a:effectLst/>
              </a:rPr>
              <a:t>o </a:t>
            </a:r>
            <a:r>
              <a:rPr lang="en-US" sz="1200" b="0" i="0" dirty="0">
                <a:solidFill>
                  <a:schemeClr val="bg1">
                    <a:lumMod val="75000"/>
                  </a:schemeClr>
                </a:solidFill>
                <a:effectLst/>
              </a:rPr>
              <a:t>C</a:t>
            </a:r>
            <a:r>
              <a:rPr lang="aa-ET" sz="1200" b="0" i="0" dirty="0">
                <a:solidFill>
                  <a:schemeClr val="bg1">
                    <a:lumMod val="75000"/>
                  </a:schemeClr>
                </a:solidFill>
                <a:effectLst/>
              </a:rPr>
              <a:t>a</a:t>
            </a:r>
            <a:r>
              <a:rPr lang="en-US" sz="1200" b="0" i="0" dirty="0" err="1">
                <a:solidFill>
                  <a:schemeClr val="bg1">
                    <a:lumMod val="75000"/>
                  </a:schemeClr>
                </a:solidFill>
                <a:effectLst/>
              </a:rPr>
              <a:t>i</a:t>
            </a:r>
            <a:r>
              <a:rPr lang="aa-ET" sz="1200" b="0" i="0" dirty="0">
                <a:solidFill>
                  <a:schemeClr val="bg1">
                    <a:lumMod val="75000"/>
                  </a:schemeClr>
                </a:solidFill>
                <a:effectLst/>
              </a:rPr>
              <a:t>r</a:t>
            </a:r>
            <a:r>
              <a:rPr lang="en-US" sz="1200" b="0" i="0" dirty="0">
                <a:solidFill>
                  <a:schemeClr val="bg1">
                    <a:lumMod val="75000"/>
                  </a:schemeClr>
                </a:solidFill>
                <a:effectLst/>
              </a:rPr>
              <a:t>o</a:t>
            </a:r>
            <a:r>
              <a:rPr lang="aa-ET" sz="1200" b="0" i="0" dirty="0">
                <a:solidFill>
                  <a:schemeClr val="bg1">
                    <a:lumMod val="75000"/>
                  </a:schemeClr>
                </a:solidFill>
                <a:effectLst/>
              </a:rPr>
              <a:t> </a:t>
            </a:r>
            <a:r>
              <a:rPr lang="en-US" sz="1200" b="0" i="0" dirty="0">
                <a:solidFill>
                  <a:schemeClr val="bg1">
                    <a:lumMod val="75000"/>
                  </a:schemeClr>
                </a:solidFill>
                <a:effectLst/>
              </a:rPr>
              <a:t>H</a:t>
            </a:r>
            <a:r>
              <a:rPr lang="aa-ET" sz="1200" b="0" i="0" dirty="0">
                <a:solidFill>
                  <a:schemeClr val="bg1">
                    <a:lumMod val="75000"/>
                  </a:schemeClr>
                </a:solidFill>
                <a:effectLst/>
              </a:rPr>
              <a:t>o</a:t>
            </a:r>
            <a:r>
              <a:rPr lang="en-US" sz="1200" b="0" i="0" dirty="0">
                <a:solidFill>
                  <a:schemeClr val="bg1">
                    <a:lumMod val="75000"/>
                  </a:schemeClr>
                </a:solidFill>
                <a:effectLst/>
              </a:rPr>
              <a:t>w</a:t>
            </a:r>
            <a:r>
              <a:rPr lang="aa-ET" sz="1200" b="0" i="0" dirty="0">
                <a:solidFill>
                  <a:schemeClr val="bg1">
                    <a:lumMod val="75000"/>
                  </a:schemeClr>
                </a:solidFill>
                <a:effectLst/>
              </a:rPr>
              <a:t> </a:t>
            </a:r>
            <a:r>
              <a:rPr lang="en-US" sz="1200" b="0" i="0" dirty="0">
                <a:solidFill>
                  <a:schemeClr val="bg1">
                    <a:lumMod val="75000"/>
                  </a:schemeClr>
                </a:solidFill>
                <a:effectLst/>
              </a:rPr>
              <a:t>C</a:t>
            </a:r>
            <a:r>
              <a:rPr lang="aa-ET" sz="1200" b="0" i="0" dirty="0">
                <a:solidFill>
                  <a:schemeClr val="bg1">
                    <a:lumMod val="75000"/>
                  </a:schemeClr>
                </a:solidFill>
                <a:effectLst/>
              </a:rPr>
              <a:t>h</a:t>
            </a:r>
            <a:r>
              <a:rPr lang="en-US" sz="1200" b="0" i="0" dirty="0">
                <a:solidFill>
                  <a:schemeClr val="bg1">
                    <a:lumMod val="75000"/>
                  </a:schemeClr>
                </a:solidFill>
                <a:effectLst/>
              </a:rPr>
              <a:t>a</a:t>
            </a:r>
            <a:r>
              <a:rPr lang="aa-ET" sz="1200" b="0" i="0" dirty="0">
                <a:solidFill>
                  <a:schemeClr val="bg1">
                    <a:lumMod val="75000"/>
                  </a:schemeClr>
                </a:solidFill>
                <a:effectLst/>
              </a:rPr>
              <a:t>r</a:t>
            </a:r>
            <a:r>
              <a:rPr lang="en-US" sz="1200" b="0" i="0" dirty="0">
                <a:solidFill>
                  <a:schemeClr val="bg1">
                    <a:lumMod val="75000"/>
                  </a:schemeClr>
                </a:solidFill>
                <a:effectLst/>
              </a:rPr>
              <a:t>t</a:t>
            </a:r>
            <a:r>
              <a:rPr lang="aa-ET" sz="1200" b="0" i="0" dirty="0">
                <a:solidFill>
                  <a:schemeClr val="bg1">
                    <a:lumMod val="75000"/>
                  </a:schemeClr>
                </a:solidFill>
                <a:effectLst/>
              </a:rPr>
              <a:t>s </a:t>
            </a:r>
            <a:r>
              <a:rPr lang="en-US" sz="1200" b="0" i="0" dirty="0">
                <a:solidFill>
                  <a:schemeClr val="bg1">
                    <a:lumMod val="75000"/>
                  </a:schemeClr>
                </a:solidFill>
                <a:effectLst/>
              </a:rPr>
              <a:t>L</a:t>
            </a:r>
            <a:r>
              <a:rPr lang="aa-ET" sz="1200" b="0" i="0" dirty="0" err="1">
                <a:solidFill>
                  <a:schemeClr val="bg1">
                    <a:lumMod val="75000"/>
                  </a:schemeClr>
                </a:solidFill>
                <a:effectLst/>
              </a:rPr>
              <a:t>i</a:t>
            </a:r>
            <a:r>
              <a:rPr lang="en-US" sz="1200" b="0" i="0" dirty="0">
                <a:solidFill>
                  <a:schemeClr val="bg1">
                    <a:lumMod val="75000"/>
                  </a:schemeClr>
                </a:solidFill>
                <a:effectLst/>
              </a:rPr>
              <a:t>e</a:t>
            </a:r>
            <a:r>
              <a:rPr lang="aa-ET" sz="1200" b="0" i="0" dirty="0">
                <a:solidFill>
                  <a:schemeClr val="bg1">
                    <a:lumMod val="75000"/>
                  </a:schemeClr>
                </a:solidFill>
                <a:effectLst/>
              </a:rPr>
              <a:t>: </a:t>
            </a:r>
            <a:r>
              <a:rPr lang="en-US" sz="1200" b="0" i="0" dirty="0">
                <a:solidFill>
                  <a:schemeClr val="bg1">
                    <a:lumMod val="75000"/>
                  </a:schemeClr>
                </a:solidFill>
                <a:effectLst/>
              </a:rPr>
              <a:t>G</a:t>
            </a:r>
            <a:r>
              <a:rPr lang="aa-ET" sz="1200" b="0" i="0" dirty="0">
                <a:solidFill>
                  <a:schemeClr val="bg1">
                    <a:lumMod val="75000"/>
                  </a:schemeClr>
                </a:solidFill>
                <a:effectLst/>
              </a:rPr>
              <a:t>e</a:t>
            </a:r>
            <a:r>
              <a:rPr lang="en-US" sz="1200" b="0" i="0" dirty="0">
                <a:solidFill>
                  <a:schemeClr val="bg1">
                    <a:lumMod val="75000"/>
                  </a:schemeClr>
                </a:solidFill>
                <a:effectLst/>
              </a:rPr>
              <a:t>t</a:t>
            </a:r>
            <a:r>
              <a:rPr lang="aa-ET" sz="1200" b="0" i="0" dirty="0">
                <a:solidFill>
                  <a:schemeClr val="bg1">
                    <a:lumMod val="75000"/>
                  </a:schemeClr>
                </a:solidFill>
                <a:effectLst/>
              </a:rPr>
              <a:t>t</a:t>
            </a:r>
            <a:r>
              <a:rPr lang="en-US" sz="1200" b="0" i="0" dirty="0" err="1">
                <a:solidFill>
                  <a:schemeClr val="bg1">
                    <a:lumMod val="75000"/>
                  </a:schemeClr>
                </a:solidFill>
                <a:effectLst/>
              </a:rPr>
              <a:t>i</a:t>
            </a:r>
            <a:r>
              <a:rPr lang="aa-ET" sz="1200" b="0" i="0" dirty="0">
                <a:solidFill>
                  <a:schemeClr val="bg1">
                    <a:lumMod val="75000"/>
                  </a:schemeClr>
                </a:solidFill>
                <a:effectLst/>
              </a:rPr>
              <a:t>n</a:t>
            </a:r>
            <a:r>
              <a:rPr lang="en-US" sz="1200" b="0" i="0" dirty="0">
                <a:solidFill>
                  <a:schemeClr val="bg1">
                    <a:lumMod val="75000"/>
                  </a:schemeClr>
                </a:solidFill>
                <a:effectLst/>
              </a:rPr>
              <a:t>g</a:t>
            </a:r>
            <a:r>
              <a:rPr lang="aa-ET" sz="1200" b="0" i="0" dirty="0">
                <a:solidFill>
                  <a:schemeClr val="bg1">
                    <a:lumMod val="75000"/>
                  </a:schemeClr>
                </a:solidFill>
                <a:effectLst/>
              </a:rPr>
              <a:t> </a:t>
            </a:r>
            <a:r>
              <a:rPr lang="en-US" sz="1200" b="0" i="0" dirty="0">
                <a:solidFill>
                  <a:schemeClr val="bg1">
                    <a:lumMod val="75000"/>
                  </a:schemeClr>
                </a:solidFill>
                <a:effectLst/>
              </a:rPr>
              <a:t>s</a:t>
            </a:r>
            <a:r>
              <a:rPr lang="aa-ET" sz="1200" b="0" i="0" dirty="0">
                <a:solidFill>
                  <a:schemeClr val="bg1">
                    <a:lumMod val="75000"/>
                  </a:schemeClr>
                </a:solidFill>
                <a:effectLst/>
              </a:rPr>
              <a:t>m</a:t>
            </a:r>
            <a:r>
              <a:rPr lang="en-US" sz="1200" b="0" i="0" dirty="0">
                <a:solidFill>
                  <a:schemeClr val="bg1">
                    <a:lumMod val="75000"/>
                  </a:schemeClr>
                </a:solidFill>
                <a:effectLst/>
              </a:rPr>
              <a:t>a</a:t>
            </a:r>
            <a:r>
              <a:rPr lang="aa-ET" sz="1200" dirty="0" err="1">
                <a:solidFill>
                  <a:schemeClr val="bg1">
                    <a:lumMod val="75000"/>
                  </a:schemeClr>
                </a:solidFill>
              </a:rPr>
              <a:t>rter</a:t>
            </a:r>
            <a:r>
              <a:rPr lang="aa-ET" sz="1200" dirty="0">
                <a:solidFill>
                  <a:schemeClr val="bg1">
                    <a:lumMod val="75000"/>
                  </a:schemeClr>
                </a:solidFill>
              </a:rPr>
              <a:t> about visual information</a:t>
            </a:r>
            <a:endParaRPr lang="en-US" sz="1200" dirty="0">
              <a:solidFill>
                <a:schemeClr val="bg1">
                  <a:lumMod val="75000"/>
                </a:schemeClr>
              </a:solidFill>
            </a:endParaRPr>
          </a:p>
        </p:txBody>
      </p:sp>
      <p:pic>
        <p:nvPicPr>
          <p:cNvPr id="3" name="Picture 2">
            <a:extLst>
              <a:ext uri="{FF2B5EF4-FFF2-40B4-BE49-F238E27FC236}">
                <a16:creationId xmlns:a16="http://schemas.microsoft.com/office/drawing/2014/main" id="{A365F5E5-2903-4511-921A-7B4FA168539B}"/>
              </a:ext>
            </a:extLst>
          </p:cNvPr>
          <p:cNvPicPr>
            <a:picLocks noChangeAspect="1"/>
          </p:cNvPicPr>
          <p:nvPr/>
        </p:nvPicPr>
        <p:blipFill rotWithShape="1">
          <a:blip r:embed="rId4"/>
          <a:srcRect b="51733"/>
          <a:stretch/>
        </p:blipFill>
        <p:spPr>
          <a:xfrm>
            <a:off x="429383" y="2164439"/>
            <a:ext cx="2855318" cy="1310998"/>
          </a:xfrm>
          <a:prstGeom prst="rect">
            <a:avLst/>
          </a:prstGeom>
        </p:spPr>
      </p:pic>
      <p:pic>
        <p:nvPicPr>
          <p:cNvPr id="5" name="Picture 4">
            <a:extLst>
              <a:ext uri="{FF2B5EF4-FFF2-40B4-BE49-F238E27FC236}">
                <a16:creationId xmlns:a16="http://schemas.microsoft.com/office/drawing/2014/main" id="{7F7936FD-8A5A-4029-B0CC-F15E279E1303}"/>
              </a:ext>
            </a:extLst>
          </p:cNvPr>
          <p:cNvPicPr>
            <a:picLocks noChangeAspect="1"/>
          </p:cNvPicPr>
          <p:nvPr/>
        </p:nvPicPr>
        <p:blipFill rotWithShape="1">
          <a:blip r:embed="rId4"/>
          <a:srcRect l="16605" t="53351" r="-1"/>
          <a:stretch/>
        </p:blipFill>
        <p:spPr>
          <a:xfrm>
            <a:off x="3500109" y="2161939"/>
            <a:ext cx="2381174" cy="1267061"/>
          </a:xfrm>
          <a:prstGeom prst="rect">
            <a:avLst/>
          </a:prstGeom>
        </p:spPr>
      </p:pic>
    </p:spTree>
    <p:extLst>
      <p:ext uri="{BB962C8B-B14F-4D97-AF65-F5344CB8AC3E}">
        <p14:creationId xmlns:p14="http://schemas.microsoft.com/office/powerpoint/2010/main" val="981819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617F5-48DA-419B-A26C-CA6CD4B1D5A3}"/>
              </a:ext>
            </a:extLst>
          </p:cNvPr>
          <p:cNvSpPr>
            <a:spLocks noGrp="1"/>
          </p:cNvSpPr>
          <p:nvPr>
            <p:ph type="title"/>
          </p:nvPr>
        </p:nvSpPr>
        <p:spPr>
          <a:xfrm>
            <a:off x="1188719" y="286603"/>
            <a:ext cx="10395807" cy="1450757"/>
          </a:xfrm>
        </p:spPr>
        <p:txBody>
          <a:bodyPr/>
          <a:lstStyle/>
          <a:p>
            <a:r>
              <a:rPr lang="aa-ET" dirty="0">
                <a:solidFill>
                  <a:schemeClr val="accent4"/>
                </a:solidFill>
              </a:rPr>
              <a:t>Error bar</a:t>
            </a:r>
            <a:r>
              <a:rPr lang="aa-ET" dirty="0"/>
              <a:t> can have different meanings</a:t>
            </a:r>
            <a:endParaRPr lang="en-US" dirty="0"/>
          </a:p>
        </p:txBody>
      </p:sp>
      <p:sp>
        <p:nvSpPr>
          <p:cNvPr id="4" name="Slide Number Placeholder 3">
            <a:extLst>
              <a:ext uri="{FF2B5EF4-FFF2-40B4-BE49-F238E27FC236}">
                <a16:creationId xmlns:a16="http://schemas.microsoft.com/office/drawing/2014/main" id="{917BF17A-538B-4DBE-9CBD-EFB605AB7EEE}"/>
              </a:ext>
            </a:extLst>
          </p:cNvPr>
          <p:cNvSpPr>
            <a:spLocks noGrp="1"/>
          </p:cNvSpPr>
          <p:nvPr>
            <p:ph type="sldNum" sz="quarter" idx="12"/>
          </p:nvPr>
        </p:nvSpPr>
        <p:spPr/>
        <p:txBody>
          <a:bodyPr/>
          <a:lstStyle/>
          <a:p>
            <a:fld id="{3A98EE3D-8CD1-4C3F-BD1C-C98C9596463C}" type="slidenum">
              <a:rPr lang="en-US" smtClean="0"/>
              <a:t>12</a:t>
            </a:fld>
            <a:endParaRPr lang="en-US" dirty="0"/>
          </a:p>
        </p:txBody>
      </p:sp>
      <p:pic>
        <p:nvPicPr>
          <p:cNvPr id="7" name="Picture 6">
            <a:extLst>
              <a:ext uri="{FF2B5EF4-FFF2-40B4-BE49-F238E27FC236}">
                <a16:creationId xmlns:a16="http://schemas.microsoft.com/office/drawing/2014/main" id="{991C2908-3790-4746-AD27-2EB022266A96}"/>
              </a:ext>
            </a:extLst>
          </p:cNvPr>
          <p:cNvPicPr>
            <a:picLocks noChangeAspect="1"/>
          </p:cNvPicPr>
          <p:nvPr/>
        </p:nvPicPr>
        <p:blipFill rotWithShape="1">
          <a:blip r:embed="rId3"/>
          <a:srcRect t="24966" b="22313"/>
          <a:stretch/>
        </p:blipFill>
        <p:spPr>
          <a:xfrm>
            <a:off x="236837" y="2379397"/>
            <a:ext cx="8184002" cy="3454754"/>
          </a:xfrm>
          <a:prstGeom prst="rect">
            <a:avLst/>
          </a:prstGeom>
        </p:spPr>
      </p:pic>
      <p:sp>
        <p:nvSpPr>
          <p:cNvPr id="9" name="TextBox 8">
            <a:extLst>
              <a:ext uri="{FF2B5EF4-FFF2-40B4-BE49-F238E27FC236}">
                <a16:creationId xmlns:a16="http://schemas.microsoft.com/office/drawing/2014/main" id="{174338F8-1A5F-4A6C-8792-A02F39AF651C}"/>
              </a:ext>
            </a:extLst>
          </p:cNvPr>
          <p:cNvSpPr txBox="1"/>
          <p:nvPr/>
        </p:nvSpPr>
        <p:spPr>
          <a:xfrm>
            <a:off x="7872199" y="3506609"/>
            <a:ext cx="4156715" cy="1200329"/>
          </a:xfrm>
          <a:prstGeom prst="rect">
            <a:avLst/>
          </a:prstGeom>
          <a:noFill/>
        </p:spPr>
        <p:txBody>
          <a:bodyPr wrap="none" rtlCol="0">
            <a:spAutoFit/>
          </a:bodyPr>
          <a:lstStyle/>
          <a:p>
            <a:r>
              <a:rPr lang="aa-ET" sz="2400" dirty="0"/>
              <a:t>The height of a bar: Mean value</a:t>
            </a:r>
          </a:p>
          <a:p>
            <a:endParaRPr lang="aa-ET" sz="2400" dirty="0"/>
          </a:p>
          <a:p>
            <a:r>
              <a:rPr lang="aa-ET" sz="2400" dirty="0"/>
              <a:t>How about the error bar?</a:t>
            </a:r>
            <a:endParaRPr lang="en-US" sz="2400" dirty="0"/>
          </a:p>
        </p:txBody>
      </p:sp>
      <p:sp>
        <p:nvSpPr>
          <p:cNvPr id="12" name="TextBox 11">
            <a:extLst>
              <a:ext uri="{FF2B5EF4-FFF2-40B4-BE49-F238E27FC236}">
                <a16:creationId xmlns:a16="http://schemas.microsoft.com/office/drawing/2014/main" id="{E49A2A09-DD2A-4548-A831-B6A817C02A5A}"/>
              </a:ext>
            </a:extLst>
          </p:cNvPr>
          <p:cNvSpPr txBox="1"/>
          <p:nvPr/>
        </p:nvSpPr>
        <p:spPr>
          <a:xfrm>
            <a:off x="3828052" y="6442631"/>
            <a:ext cx="6122504" cy="369332"/>
          </a:xfrm>
          <a:prstGeom prst="rect">
            <a:avLst/>
          </a:prstGeom>
          <a:noFill/>
        </p:spPr>
        <p:txBody>
          <a:bodyPr wrap="square">
            <a:spAutoFit/>
          </a:bodyPr>
          <a:lstStyle/>
          <a:p>
            <a:r>
              <a:rPr lang="en-US" dirty="0">
                <a:solidFill>
                  <a:schemeClr val="tx1">
                    <a:lumMod val="50000"/>
                    <a:lumOff val="50000"/>
                  </a:schemeClr>
                </a:solidFill>
                <a:hlinkClick r:id="rId4">
                  <a:extLst>
                    <a:ext uri="{A12FA001-AC4F-418D-AE19-62706E023703}">
                      <ahyp:hlinkClr xmlns:ahyp="http://schemas.microsoft.com/office/drawing/2018/hyperlinkcolor" val="tx"/>
                    </a:ext>
                  </a:extLst>
                </a:hlinkClick>
              </a:rPr>
              <a:t>https://www.data-to-viz.com/caveat/error_bar.html</a:t>
            </a:r>
            <a:endParaRPr lang="aa-ET" dirty="0">
              <a:solidFill>
                <a:schemeClr val="tx1">
                  <a:lumMod val="50000"/>
                  <a:lumOff val="50000"/>
                </a:schemeClr>
              </a:solidFill>
            </a:endParaRPr>
          </a:p>
        </p:txBody>
      </p:sp>
    </p:spTree>
    <p:extLst>
      <p:ext uri="{BB962C8B-B14F-4D97-AF65-F5344CB8AC3E}">
        <p14:creationId xmlns:p14="http://schemas.microsoft.com/office/powerpoint/2010/main" val="378264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617F5-48DA-419B-A26C-CA6CD4B1D5A3}"/>
              </a:ext>
            </a:extLst>
          </p:cNvPr>
          <p:cNvSpPr>
            <a:spLocks noGrp="1"/>
          </p:cNvSpPr>
          <p:nvPr>
            <p:ph type="title"/>
          </p:nvPr>
        </p:nvSpPr>
        <p:spPr>
          <a:xfrm>
            <a:off x="1188719" y="286603"/>
            <a:ext cx="10395807" cy="1450757"/>
          </a:xfrm>
        </p:spPr>
        <p:txBody>
          <a:bodyPr/>
          <a:lstStyle/>
          <a:p>
            <a:r>
              <a:rPr lang="aa-ET" dirty="0">
                <a:solidFill>
                  <a:schemeClr val="accent4"/>
                </a:solidFill>
              </a:rPr>
              <a:t>Error bar</a:t>
            </a:r>
            <a:r>
              <a:rPr lang="aa-ET" dirty="0"/>
              <a:t> can have different meanings</a:t>
            </a:r>
            <a:endParaRPr lang="en-US" dirty="0"/>
          </a:p>
        </p:txBody>
      </p:sp>
      <p:sp>
        <p:nvSpPr>
          <p:cNvPr id="4" name="Slide Number Placeholder 3">
            <a:extLst>
              <a:ext uri="{FF2B5EF4-FFF2-40B4-BE49-F238E27FC236}">
                <a16:creationId xmlns:a16="http://schemas.microsoft.com/office/drawing/2014/main" id="{917BF17A-538B-4DBE-9CBD-EFB605AB7EEE}"/>
              </a:ext>
            </a:extLst>
          </p:cNvPr>
          <p:cNvSpPr>
            <a:spLocks noGrp="1"/>
          </p:cNvSpPr>
          <p:nvPr>
            <p:ph type="sldNum" sz="quarter" idx="12"/>
          </p:nvPr>
        </p:nvSpPr>
        <p:spPr/>
        <p:txBody>
          <a:bodyPr/>
          <a:lstStyle/>
          <a:p>
            <a:fld id="{3A98EE3D-8CD1-4C3F-BD1C-C98C9596463C}" type="slidenum">
              <a:rPr lang="en-US" smtClean="0"/>
              <a:t>13</a:t>
            </a:fld>
            <a:endParaRPr lang="en-US" dirty="0"/>
          </a:p>
        </p:txBody>
      </p:sp>
      <p:pic>
        <p:nvPicPr>
          <p:cNvPr id="3" name="Picture 2">
            <a:extLst>
              <a:ext uri="{FF2B5EF4-FFF2-40B4-BE49-F238E27FC236}">
                <a16:creationId xmlns:a16="http://schemas.microsoft.com/office/drawing/2014/main" id="{ABB32335-C7ED-47B1-AFDD-1D7DAFBC96E8}"/>
              </a:ext>
            </a:extLst>
          </p:cNvPr>
          <p:cNvPicPr>
            <a:picLocks noChangeAspect="1"/>
          </p:cNvPicPr>
          <p:nvPr/>
        </p:nvPicPr>
        <p:blipFill rotWithShape="1">
          <a:blip r:embed="rId2">
            <a:clrChange>
              <a:clrFrom>
                <a:srgbClr val="FFFFFF"/>
              </a:clrFrom>
              <a:clrTo>
                <a:srgbClr val="FFFFFF">
                  <a:alpha val="0"/>
                </a:srgbClr>
              </a:clrTo>
            </a:clrChange>
          </a:blip>
          <a:srcRect b="24577"/>
          <a:stretch/>
        </p:blipFill>
        <p:spPr>
          <a:xfrm>
            <a:off x="2074768" y="2205802"/>
            <a:ext cx="8352244" cy="3270438"/>
          </a:xfrm>
          <a:prstGeom prst="rect">
            <a:avLst/>
          </a:prstGeom>
        </p:spPr>
      </p:pic>
      <p:sp>
        <p:nvSpPr>
          <p:cNvPr id="5" name="TextBox 4">
            <a:extLst>
              <a:ext uri="{FF2B5EF4-FFF2-40B4-BE49-F238E27FC236}">
                <a16:creationId xmlns:a16="http://schemas.microsoft.com/office/drawing/2014/main" id="{DAFC9596-E5C8-490A-AD81-C346F22340BD}"/>
              </a:ext>
            </a:extLst>
          </p:cNvPr>
          <p:cNvSpPr txBox="1"/>
          <p:nvPr/>
        </p:nvSpPr>
        <p:spPr>
          <a:xfrm>
            <a:off x="3046199" y="5745382"/>
            <a:ext cx="8139961" cy="461665"/>
          </a:xfrm>
          <a:prstGeom prst="rect">
            <a:avLst/>
          </a:prstGeom>
          <a:noFill/>
        </p:spPr>
        <p:txBody>
          <a:bodyPr wrap="square" rtlCol="0">
            <a:spAutoFit/>
          </a:bodyPr>
          <a:lstStyle/>
          <a:p>
            <a:r>
              <a:rPr lang="aa-ET" sz="2400" dirty="0"/>
              <a:t>Always do describe what the bars represent!</a:t>
            </a:r>
            <a:endParaRPr lang="en-US" sz="2400" dirty="0"/>
          </a:p>
        </p:txBody>
      </p:sp>
      <p:sp>
        <p:nvSpPr>
          <p:cNvPr id="6" name="TextBox 5">
            <a:extLst>
              <a:ext uri="{FF2B5EF4-FFF2-40B4-BE49-F238E27FC236}">
                <a16:creationId xmlns:a16="http://schemas.microsoft.com/office/drawing/2014/main" id="{26E6BE56-C7E9-4822-B614-E5C635BE24C5}"/>
              </a:ext>
            </a:extLst>
          </p:cNvPr>
          <p:cNvSpPr txBox="1"/>
          <p:nvPr/>
        </p:nvSpPr>
        <p:spPr>
          <a:xfrm>
            <a:off x="3828052" y="6442631"/>
            <a:ext cx="6122504" cy="369332"/>
          </a:xfrm>
          <a:prstGeom prst="rect">
            <a:avLst/>
          </a:prstGeom>
          <a:noFill/>
        </p:spPr>
        <p:txBody>
          <a:bodyPr wrap="square">
            <a:spAutoFit/>
          </a:bodyPr>
          <a:lstStyle/>
          <a:p>
            <a:r>
              <a:rPr lang="en-US" dirty="0">
                <a:solidFill>
                  <a:schemeClr val="tx1">
                    <a:lumMod val="50000"/>
                    <a:lumOff val="50000"/>
                  </a:schemeClr>
                </a:solidFill>
                <a:hlinkClick r:id="rId3">
                  <a:extLst>
                    <a:ext uri="{A12FA001-AC4F-418D-AE19-62706E023703}">
                      <ahyp:hlinkClr xmlns:ahyp="http://schemas.microsoft.com/office/drawing/2018/hyperlinkcolor" val="tx"/>
                    </a:ext>
                  </a:extLst>
                </a:hlinkClick>
              </a:rPr>
              <a:t>https://www.data-to-viz.com/caveat/error_bar.html</a:t>
            </a:r>
            <a:endParaRPr lang="aa-ET" dirty="0">
              <a:solidFill>
                <a:schemeClr val="tx1">
                  <a:lumMod val="50000"/>
                  <a:lumOff val="50000"/>
                </a:schemeClr>
              </a:solidFill>
            </a:endParaRPr>
          </a:p>
        </p:txBody>
      </p:sp>
      <p:sp>
        <p:nvSpPr>
          <p:cNvPr id="7" name="Rectangle 6">
            <a:extLst>
              <a:ext uri="{FF2B5EF4-FFF2-40B4-BE49-F238E27FC236}">
                <a16:creationId xmlns:a16="http://schemas.microsoft.com/office/drawing/2014/main" id="{7FC36997-1635-4997-8AFE-D1207F5D7370}"/>
              </a:ext>
            </a:extLst>
          </p:cNvPr>
          <p:cNvSpPr/>
          <p:nvPr/>
        </p:nvSpPr>
        <p:spPr>
          <a:xfrm>
            <a:off x="4638675" y="2086609"/>
            <a:ext cx="5648325" cy="3309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DCB778E-3453-4EFB-A21B-5877A3329D7C}"/>
              </a:ext>
            </a:extLst>
          </p:cNvPr>
          <p:cNvSpPr/>
          <p:nvPr/>
        </p:nvSpPr>
        <p:spPr>
          <a:xfrm>
            <a:off x="7872630" y="2186259"/>
            <a:ext cx="2554382" cy="3309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729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0E54D6-8684-4160-AE87-6287DC076931}"/>
              </a:ext>
            </a:extLst>
          </p:cNvPr>
          <p:cNvSpPr>
            <a:spLocks noGrp="1"/>
          </p:cNvSpPr>
          <p:nvPr>
            <p:ph type="sldNum" sz="quarter" idx="12"/>
          </p:nvPr>
        </p:nvSpPr>
        <p:spPr/>
        <p:txBody>
          <a:bodyPr/>
          <a:lstStyle/>
          <a:p>
            <a:fld id="{3A98EE3D-8CD1-4C3F-BD1C-C98C9596463C}" type="slidenum">
              <a:rPr lang="en-US" smtClean="0"/>
              <a:t>14</a:t>
            </a:fld>
            <a:endParaRPr lang="en-US" dirty="0"/>
          </a:p>
        </p:txBody>
      </p:sp>
      <p:grpSp>
        <p:nvGrpSpPr>
          <p:cNvPr id="6" name="Group 5">
            <a:extLst>
              <a:ext uri="{FF2B5EF4-FFF2-40B4-BE49-F238E27FC236}">
                <a16:creationId xmlns:a16="http://schemas.microsoft.com/office/drawing/2014/main" id="{E71D3819-169A-4F67-BB7C-D87FDBFC87AE}"/>
              </a:ext>
            </a:extLst>
          </p:cNvPr>
          <p:cNvGrpSpPr/>
          <p:nvPr/>
        </p:nvGrpSpPr>
        <p:grpSpPr>
          <a:xfrm>
            <a:off x="1334272" y="1777766"/>
            <a:ext cx="9137376" cy="4068466"/>
            <a:chOff x="1527312" y="1394767"/>
            <a:chExt cx="9137376" cy="4068466"/>
          </a:xfrm>
        </p:grpSpPr>
        <p:pic>
          <p:nvPicPr>
            <p:cNvPr id="4" name="Picture 3">
              <a:extLst>
                <a:ext uri="{FF2B5EF4-FFF2-40B4-BE49-F238E27FC236}">
                  <a16:creationId xmlns:a16="http://schemas.microsoft.com/office/drawing/2014/main" id="{76A69DC8-4CAD-4717-9E63-2529FD74F0B4}"/>
                </a:ext>
              </a:extLst>
            </p:cNvPr>
            <p:cNvPicPr>
              <a:picLocks noChangeAspect="1"/>
            </p:cNvPicPr>
            <p:nvPr/>
          </p:nvPicPr>
          <p:blipFill>
            <a:blip r:embed="rId3"/>
            <a:stretch>
              <a:fillRect/>
            </a:stretch>
          </p:blipFill>
          <p:spPr>
            <a:xfrm>
              <a:off x="1527312" y="1394767"/>
              <a:ext cx="9137376" cy="4068466"/>
            </a:xfrm>
            <a:prstGeom prst="rect">
              <a:avLst/>
            </a:prstGeom>
          </p:spPr>
        </p:pic>
        <p:sp>
          <p:nvSpPr>
            <p:cNvPr id="3" name="Rectangle 2">
              <a:extLst>
                <a:ext uri="{FF2B5EF4-FFF2-40B4-BE49-F238E27FC236}">
                  <a16:creationId xmlns:a16="http://schemas.microsoft.com/office/drawing/2014/main" id="{65EECAEE-546D-49D0-B6E5-43FCE075C0C5}"/>
                </a:ext>
              </a:extLst>
            </p:cNvPr>
            <p:cNvSpPr/>
            <p:nvPr/>
          </p:nvSpPr>
          <p:spPr>
            <a:xfrm>
              <a:off x="10048240" y="2164080"/>
              <a:ext cx="568960" cy="2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FF74275-06F6-4AB0-B931-C1DD84A69C8F}"/>
                </a:ext>
              </a:extLst>
            </p:cNvPr>
            <p:cNvSpPr/>
            <p:nvPr/>
          </p:nvSpPr>
          <p:spPr>
            <a:xfrm>
              <a:off x="10048240" y="3429000"/>
              <a:ext cx="568960" cy="2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6F43C80E-D6A6-4A84-B595-701ABCD01490}"/>
              </a:ext>
            </a:extLst>
          </p:cNvPr>
          <p:cNvSpPr txBox="1"/>
          <p:nvPr/>
        </p:nvSpPr>
        <p:spPr>
          <a:xfrm>
            <a:off x="3828052" y="6442631"/>
            <a:ext cx="6122504" cy="369332"/>
          </a:xfrm>
          <a:prstGeom prst="rect">
            <a:avLst/>
          </a:prstGeom>
          <a:noFill/>
        </p:spPr>
        <p:txBody>
          <a:bodyPr wrap="square">
            <a:spAutoFit/>
          </a:bodyPr>
          <a:lstStyle/>
          <a:p>
            <a:r>
              <a:rPr lang="en-US" dirty="0">
                <a:solidFill>
                  <a:schemeClr val="tx1">
                    <a:lumMod val="50000"/>
                    <a:lumOff val="50000"/>
                  </a:schemeClr>
                </a:solidFill>
                <a:hlinkClick r:id="rId4">
                  <a:extLst>
                    <a:ext uri="{A12FA001-AC4F-418D-AE19-62706E023703}">
                      <ahyp:hlinkClr xmlns:ahyp="http://schemas.microsoft.com/office/drawing/2018/hyperlinkcolor" val="tx"/>
                    </a:ext>
                  </a:extLst>
                </a:hlinkClick>
              </a:rPr>
              <a:t>https://www.data-to-viz.com/caveat/error_bar.html</a:t>
            </a:r>
            <a:endParaRPr lang="aa-ET" dirty="0">
              <a:solidFill>
                <a:schemeClr val="tx1">
                  <a:lumMod val="50000"/>
                  <a:lumOff val="50000"/>
                </a:schemeClr>
              </a:solidFill>
            </a:endParaRPr>
          </a:p>
        </p:txBody>
      </p:sp>
      <p:sp>
        <p:nvSpPr>
          <p:cNvPr id="10" name="TextBox 9">
            <a:extLst>
              <a:ext uri="{FF2B5EF4-FFF2-40B4-BE49-F238E27FC236}">
                <a16:creationId xmlns:a16="http://schemas.microsoft.com/office/drawing/2014/main" id="{752FD128-4113-4AC7-8F9F-78C32DAB5BFB}"/>
              </a:ext>
            </a:extLst>
          </p:cNvPr>
          <p:cNvSpPr txBox="1"/>
          <p:nvPr/>
        </p:nvSpPr>
        <p:spPr>
          <a:xfrm>
            <a:off x="457200" y="1011768"/>
            <a:ext cx="10099040" cy="584775"/>
          </a:xfrm>
          <a:prstGeom prst="rect">
            <a:avLst/>
          </a:prstGeom>
          <a:noFill/>
        </p:spPr>
        <p:txBody>
          <a:bodyPr wrap="square">
            <a:spAutoFit/>
          </a:bodyPr>
          <a:lstStyle/>
          <a:p>
            <a:r>
              <a:rPr lang="aa-ET" sz="3200" dirty="0">
                <a:solidFill>
                  <a:schemeClr val="tx1">
                    <a:lumMod val="85000"/>
                    <a:lumOff val="15000"/>
                  </a:schemeClr>
                </a:solidFill>
              </a:rPr>
              <a:t>... </a:t>
            </a:r>
            <a:r>
              <a:rPr lang="en-US" sz="3200" dirty="0">
                <a:solidFill>
                  <a:schemeClr val="tx1">
                    <a:lumMod val="85000"/>
                    <a:lumOff val="15000"/>
                  </a:schemeClr>
                </a:solidFill>
              </a:rPr>
              <a:t>W</a:t>
            </a:r>
            <a:r>
              <a:rPr lang="aa-ET" sz="3200" dirty="0">
                <a:solidFill>
                  <a:schemeClr val="tx1">
                    <a:lumMod val="85000"/>
                    <a:lumOff val="15000"/>
                  </a:schemeClr>
                </a:solidFill>
              </a:rPr>
              <a:t>ait, can you explain how they differ from each other? </a:t>
            </a:r>
            <a:endParaRPr lang="en-US" sz="3200" dirty="0">
              <a:solidFill>
                <a:schemeClr val="tx1">
                  <a:lumMod val="85000"/>
                  <a:lumOff val="15000"/>
                </a:schemeClr>
              </a:solidFill>
            </a:endParaRPr>
          </a:p>
        </p:txBody>
      </p:sp>
      <p:grpSp>
        <p:nvGrpSpPr>
          <p:cNvPr id="18" name="Group 17">
            <a:extLst>
              <a:ext uri="{FF2B5EF4-FFF2-40B4-BE49-F238E27FC236}">
                <a16:creationId xmlns:a16="http://schemas.microsoft.com/office/drawing/2014/main" id="{34ADA13F-DB86-4AE6-B75A-99E6EEB7E47A}"/>
              </a:ext>
            </a:extLst>
          </p:cNvPr>
          <p:cNvGrpSpPr/>
          <p:nvPr/>
        </p:nvGrpSpPr>
        <p:grpSpPr>
          <a:xfrm>
            <a:off x="8161527" y="2171141"/>
            <a:ext cx="1713670" cy="769441"/>
            <a:chOff x="5079020" y="5460712"/>
            <a:chExt cx="1713670" cy="769441"/>
          </a:xfrm>
        </p:grpSpPr>
        <p:sp>
          <p:nvSpPr>
            <p:cNvPr id="11" name="TextBox 10">
              <a:extLst>
                <a:ext uri="{FF2B5EF4-FFF2-40B4-BE49-F238E27FC236}">
                  <a16:creationId xmlns:a16="http://schemas.microsoft.com/office/drawing/2014/main" id="{4667D813-E10D-4C0C-A0F0-1904B3C2F94A}"/>
                </a:ext>
              </a:extLst>
            </p:cNvPr>
            <p:cNvSpPr txBox="1"/>
            <p:nvPr/>
          </p:nvSpPr>
          <p:spPr>
            <a:xfrm>
              <a:off x="5359812" y="5476101"/>
              <a:ext cx="1432878" cy="369332"/>
            </a:xfrm>
            <a:prstGeom prst="rect">
              <a:avLst/>
            </a:prstGeom>
            <a:noFill/>
          </p:spPr>
          <p:txBody>
            <a:bodyPr wrap="square" rtlCol="0">
              <a:spAutoFit/>
            </a:bodyPr>
            <a:lstStyle/>
            <a:p>
              <a:r>
                <a:rPr lang="en-US" altLang="ja-JP" dirty="0"/>
                <a:t>Σ</a:t>
              </a:r>
              <a:r>
                <a:rPr lang="aa-ET" altLang="ja-JP" dirty="0"/>
                <a:t>(x</a:t>
              </a:r>
              <a:r>
                <a:rPr lang="aa-ET" altLang="ja-JP" baseline="-25000" dirty="0"/>
                <a:t>i</a:t>
              </a:r>
              <a:r>
                <a:rPr lang="aa-ET" altLang="ja-JP" dirty="0"/>
                <a:t> – Mean)</a:t>
              </a:r>
              <a:r>
                <a:rPr lang="aa-ET" altLang="ja-JP" baseline="30000" dirty="0"/>
                <a:t>2</a:t>
              </a:r>
              <a:endParaRPr lang="en-US" baseline="30000" dirty="0"/>
            </a:p>
          </p:txBody>
        </p:sp>
        <p:sp>
          <p:nvSpPr>
            <p:cNvPr id="12" name="TextBox 11">
              <a:extLst>
                <a:ext uri="{FF2B5EF4-FFF2-40B4-BE49-F238E27FC236}">
                  <a16:creationId xmlns:a16="http://schemas.microsoft.com/office/drawing/2014/main" id="{D5214665-0253-4420-93F7-6BF90C357C50}"/>
                </a:ext>
              </a:extLst>
            </p:cNvPr>
            <p:cNvSpPr txBox="1"/>
            <p:nvPr/>
          </p:nvSpPr>
          <p:spPr>
            <a:xfrm>
              <a:off x="5923374" y="5774300"/>
              <a:ext cx="307785" cy="369332"/>
            </a:xfrm>
            <a:prstGeom prst="rect">
              <a:avLst/>
            </a:prstGeom>
            <a:noFill/>
          </p:spPr>
          <p:txBody>
            <a:bodyPr wrap="square" rtlCol="0">
              <a:spAutoFit/>
            </a:bodyPr>
            <a:lstStyle/>
            <a:p>
              <a:r>
                <a:rPr lang="aa-ET" i="1" dirty="0"/>
                <a:t>n</a:t>
              </a:r>
              <a:endParaRPr lang="en-US" i="1" dirty="0"/>
            </a:p>
          </p:txBody>
        </p:sp>
        <p:sp>
          <p:nvSpPr>
            <p:cNvPr id="13" name="TextBox 12">
              <a:extLst>
                <a:ext uri="{FF2B5EF4-FFF2-40B4-BE49-F238E27FC236}">
                  <a16:creationId xmlns:a16="http://schemas.microsoft.com/office/drawing/2014/main" id="{AA19848D-26DA-4FC3-B273-0C20DDDB5CEC}"/>
                </a:ext>
              </a:extLst>
            </p:cNvPr>
            <p:cNvSpPr txBox="1"/>
            <p:nvPr/>
          </p:nvSpPr>
          <p:spPr>
            <a:xfrm>
              <a:off x="5079020" y="5460712"/>
              <a:ext cx="457068" cy="769441"/>
            </a:xfrm>
            <a:prstGeom prst="rect">
              <a:avLst/>
            </a:prstGeom>
            <a:noFill/>
          </p:spPr>
          <p:txBody>
            <a:bodyPr wrap="square" rtlCol="0">
              <a:spAutoFit/>
            </a:bodyPr>
            <a:lstStyle/>
            <a:p>
              <a:r>
                <a:rPr lang="ja-JP" altLang="en-US" sz="4400" i="1" dirty="0">
                  <a:latin typeface="+mj-lt"/>
                </a:rPr>
                <a:t>√</a:t>
              </a:r>
              <a:endParaRPr lang="en-US" sz="4400" i="1" dirty="0">
                <a:latin typeface="+mj-lt"/>
              </a:endParaRPr>
            </a:p>
          </p:txBody>
        </p:sp>
        <p:cxnSp>
          <p:nvCxnSpPr>
            <p:cNvPr id="16" name="Straight Connector 15">
              <a:extLst>
                <a:ext uri="{FF2B5EF4-FFF2-40B4-BE49-F238E27FC236}">
                  <a16:creationId xmlns:a16="http://schemas.microsoft.com/office/drawing/2014/main" id="{A044C6A7-5659-4573-A7E5-0AF9B90CC420}"/>
                </a:ext>
              </a:extLst>
            </p:cNvPr>
            <p:cNvCxnSpPr>
              <a:cxnSpLocks/>
            </p:cNvCxnSpPr>
            <p:nvPr/>
          </p:nvCxnSpPr>
          <p:spPr>
            <a:xfrm>
              <a:off x="5451494" y="5522830"/>
              <a:ext cx="1234274"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9E73AC8-8882-40C8-A35F-13D163919266}"/>
                </a:ext>
              </a:extLst>
            </p:cNvPr>
            <p:cNvCxnSpPr>
              <a:cxnSpLocks/>
            </p:cNvCxnSpPr>
            <p:nvPr/>
          </p:nvCxnSpPr>
          <p:spPr>
            <a:xfrm>
              <a:off x="5486436" y="5836282"/>
              <a:ext cx="1164459"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11585BBA-1DB5-46C2-9699-6ED029A1EE31}"/>
              </a:ext>
            </a:extLst>
          </p:cNvPr>
          <p:cNvGrpSpPr/>
          <p:nvPr/>
        </p:nvGrpSpPr>
        <p:grpSpPr>
          <a:xfrm>
            <a:off x="8358703" y="3461932"/>
            <a:ext cx="1859809" cy="700134"/>
            <a:chOff x="4932881" y="5476900"/>
            <a:chExt cx="1859809" cy="700134"/>
          </a:xfrm>
        </p:grpSpPr>
        <p:sp>
          <p:nvSpPr>
            <p:cNvPr id="29" name="TextBox 28">
              <a:extLst>
                <a:ext uri="{FF2B5EF4-FFF2-40B4-BE49-F238E27FC236}">
                  <a16:creationId xmlns:a16="http://schemas.microsoft.com/office/drawing/2014/main" id="{A6C275EF-C37B-4E04-9BFB-3632F3988159}"/>
                </a:ext>
              </a:extLst>
            </p:cNvPr>
            <p:cNvSpPr txBox="1"/>
            <p:nvPr/>
          </p:nvSpPr>
          <p:spPr>
            <a:xfrm>
              <a:off x="4932881" y="5638470"/>
              <a:ext cx="683505" cy="369332"/>
            </a:xfrm>
            <a:prstGeom prst="rect">
              <a:avLst/>
            </a:prstGeom>
            <a:noFill/>
          </p:spPr>
          <p:txBody>
            <a:bodyPr wrap="square" rtlCol="0">
              <a:spAutoFit/>
            </a:bodyPr>
            <a:lstStyle/>
            <a:p>
              <a:r>
                <a:rPr lang="aa-ET" dirty="0"/>
                <a:t>SE =</a:t>
              </a:r>
              <a:endParaRPr lang="en-US" dirty="0"/>
            </a:p>
          </p:txBody>
        </p:sp>
        <p:sp>
          <p:nvSpPr>
            <p:cNvPr id="30" name="TextBox 29">
              <a:extLst>
                <a:ext uri="{FF2B5EF4-FFF2-40B4-BE49-F238E27FC236}">
                  <a16:creationId xmlns:a16="http://schemas.microsoft.com/office/drawing/2014/main" id="{723AA140-6E9A-42F3-B1C4-6D0957917C07}"/>
                </a:ext>
              </a:extLst>
            </p:cNvPr>
            <p:cNvSpPr txBox="1"/>
            <p:nvPr/>
          </p:nvSpPr>
          <p:spPr>
            <a:xfrm>
              <a:off x="5527770" y="5476900"/>
              <a:ext cx="1200150" cy="369332"/>
            </a:xfrm>
            <a:prstGeom prst="rect">
              <a:avLst/>
            </a:prstGeom>
            <a:noFill/>
          </p:spPr>
          <p:txBody>
            <a:bodyPr wrap="square" rtlCol="0">
              <a:spAutoFit/>
            </a:bodyPr>
            <a:lstStyle/>
            <a:p>
              <a:r>
                <a:rPr lang="aa-ET" dirty="0"/>
                <a:t>SD</a:t>
              </a:r>
              <a:endParaRPr lang="en-US" dirty="0"/>
            </a:p>
          </p:txBody>
        </p:sp>
        <p:sp>
          <p:nvSpPr>
            <p:cNvPr id="31" name="TextBox 30">
              <a:extLst>
                <a:ext uri="{FF2B5EF4-FFF2-40B4-BE49-F238E27FC236}">
                  <a16:creationId xmlns:a16="http://schemas.microsoft.com/office/drawing/2014/main" id="{896EAF48-3B91-4055-A0ED-C7B62262BC60}"/>
                </a:ext>
              </a:extLst>
            </p:cNvPr>
            <p:cNvSpPr txBox="1"/>
            <p:nvPr/>
          </p:nvSpPr>
          <p:spPr>
            <a:xfrm>
              <a:off x="5592540" y="5769171"/>
              <a:ext cx="1200150" cy="369332"/>
            </a:xfrm>
            <a:prstGeom prst="rect">
              <a:avLst/>
            </a:prstGeom>
            <a:noFill/>
          </p:spPr>
          <p:txBody>
            <a:bodyPr wrap="square" rtlCol="0">
              <a:spAutoFit/>
            </a:bodyPr>
            <a:lstStyle/>
            <a:p>
              <a:r>
                <a:rPr lang="aa-ET" i="1" dirty="0"/>
                <a:t>n</a:t>
              </a:r>
              <a:endParaRPr lang="en-US" i="1" dirty="0"/>
            </a:p>
          </p:txBody>
        </p:sp>
        <p:sp>
          <p:nvSpPr>
            <p:cNvPr id="32" name="TextBox 31">
              <a:extLst>
                <a:ext uri="{FF2B5EF4-FFF2-40B4-BE49-F238E27FC236}">
                  <a16:creationId xmlns:a16="http://schemas.microsoft.com/office/drawing/2014/main" id="{4463DAB7-D859-4BE5-97F1-FC35ACB20EE0}"/>
                </a:ext>
              </a:extLst>
            </p:cNvPr>
            <p:cNvSpPr txBox="1"/>
            <p:nvPr/>
          </p:nvSpPr>
          <p:spPr>
            <a:xfrm>
              <a:off x="5445315" y="5807702"/>
              <a:ext cx="1200150" cy="369332"/>
            </a:xfrm>
            <a:prstGeom prst="rect">
              <a:avLst/>
            </a:prstGeom>
            <a:noFill/>
          </p:spPr>
          <p:txBody>
            <a:bodyPr wrap="square" rtlCol="0">
              <a:spAutoFit/>
            </a:bodyPr>
            <a:lstStyle/>
            <a:p>
              <a:r>
                <a:rPr lang="ja-JP" altLang="en-US" i="1" dirty="0">
                  <a:latin typeface="+mj-lt"/>
                </a:rPr>
                <a:t>√</a:t>
              </a:r>
              <a:endParaRPr lang="en-US" i="1" dirty="0">
                <a:latin typeface="+mj-lt"/>
              </a:endParaRPr>
            </a:p>
          </p:txBody>
        </p:sp>
        <p:cxnSp>
          <p:nvCxnSpPr>
            <p:cNvPr id="33" name="Straight Connector 32">
              <a:extLst>
                <a:ext uri="{FF2B5EF4-FFF2-40B4-BE49-F238E27FC236}">
                  <a16:creationId xmlns:a16="http://schemas.microsoft.com/office/drawing/2014/main" id="{36E59C2E-614F-4E4C-89F0-FFA101D7BF85}"/>
                </a:ext>
              </a:extLst>
            </p:cNvPr>
            <p:cNvCxnSpPr/>
            <p:nvPr/>
          </p:nvCxnSpPr>
          <p:spPr>
            <a:xfrm>
              <a:off x="5650230" y="5864468"/>
              <a:ext cx="199438" cy="0"/>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B11097A-B4BA-4BE0-8C65-2BF303D55CF4}"/>
                </a:ext>
              </a:extLst>
            </p:cNvPr>
            <p:cNvCxnSpPr>
              <a:cxnSpLocks/>
            </p:cNvCxnSpPr>
            <p:nvPr/>
          </p:nvCxnSpPr>
          <p:spPr>
            <a:xfrm>
              <a:off x="5550511" y="5800960"/>
              <a:ext cx="381659"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E3A3D6D7-93AD-47BC-898A-A09DACD62829}"/>
              </a:ext>
            </a:extLst>
          </p:cNvPr>
          <p:cNvGrpSpPr/>
          <p:nvPr/>
        </p:nvGrpSpPr>
        <p:grpSpPr>
          <a:xfrm>
            <a:off x="7954776" y="5487558"/>
            <a:ext cx="2788048" cy="700134"/>
            <a:chOff x="4598659" y="5444298"/>
            <a:chExt cx="2788048" cy="700134"/>
          </a:xfrm>
        </p:grpSpPr>
        <p:sp>
          <p:nvSpPr>
            <p:cNvPr id="42" name="TextBox 41">
              <a:extLst>
                <a:ext uri="{FF2B5EF4-FFF2-40B4-BE49-F238E27FC236}">
                  <a16:creationId xmlns:a16="http://schemas.microsoft.com/office/drawing/2014/main" id="{384AA3A7-6A58-437F-8EB9-05B15A6CE287}"/>
                </a:ext>
              </a:extLst>
            </p:cNvPr>
            <p:cNvSpPr txBox="1"/>
            <p:nvPr/>
          </p:nvSpPr>
          <p:spPr>
            <a:xfrm>
              <a:off x="4598659" y="5557831"/>
              <a:ext cx="1200150" cy="369332"/>
            </a:xfrm>
            <a:prstGeom prst="rect">
              <a:avLst/>
            </a:prstGeom>
            <a:noFill/>
          </p:spPr>
          <p:txBody>
            <a:bodyPr wrap="square" rtlCol="0">
              <a:spAutoFit/>
            </a:bodyPr>
            <a:lstStyle/>
            <a:p>
              <a:r>
                <a:rPr lang="aa-ET" dirty="0"/>
                <a:t>95% CI:</a:t>
              </a:r>
              <a:endParaRPr lang="en-US" dirty="0"/>
            </a:p>
          </p:txBody>
        </p:sp>
        <p:grpSp>
          <p:nvGrpSpPr>
            <p:cNvPr id="43" name="Group 42">
              <a:extLst>
                <a:ext uri="{FF2B5EF4-FFF2-40B4-BE49-F238E27FC236}">
                  <a16:creationId xmlns:a16="http://schemas.microsoft.com/office/drawing/2014/main" id="{D21F7614-F53A-4F23-A135-912F48881225}"/>
                </a:ext>
              </a:extLst>
            </p:cNvPr>
            <p:cNvGrpSpPr/>
            <p:nvPr/>
          </p:nvGrpSpPr>
          <p:grpSpPr>
            <a:xfrm>
              <a:off x="5500662" y="5444298"/>
              <a:ext cx="1886045" cy="700134"/>
              <a:chOff x="4906645" y="5476900"/>
              <a:chExt cx="1886045" cy="700134"/>
            </a:xfrm>
          </p:grpSpPr>
          <p:sp>
            <p:nvSpPr>
              <p:cNvPr id="44" name="TextBox 43">
                <a:extLst>
                  <a:ext uri="{FF2B5EF4-FFF2-40B4-BE49-F238E27FC236}">
                    <a16:creationId xmlns:a16="http://schemas.microsoft.com/office/drawing/2014/main" id="{2250DE64-55BE-4E43-8BA9-FB3A5DD7C412}"/>
                  </a:ext>
                </a:extLst>
              </p:cNvPr>
              <p:cNvSpPr txBox="1"/>
              <p:nvPr/>
            </p:nvSpPr>
            <p:spPr>
              <a:xfrm>
                <a:off x="4906645" y="5590433"/>
                <a:ext cx="1200150" cy="369332"/>
              </a:xfrm>
              <a:prstGeom prst="rect">
                <a:avLst/>
              </a:prstGeom>
              <a:noFill/>
            </p:spPr>
            <p:txBody>
              <a:bodyPr wrap="square" rtlCol="0">
                <a:spAutoFit/>
              </a:bodyPr>
              <a:lstStyle/>
              <a:p>
                <a:r>
                  <a:rPr lang="aa-ET" dirty="0"/>
                  <a:t>1.96*</a:t>
                </a:r>
                <a:endParaRPr lang="en-US" dirty="0"/>
              </a:p>
            </p:txBody>
          </p:sp>
          <p:sp>
            <p:nvSpPr>
              <p:cNvPr id="45" name="TextBox 44">
                <a:extLst>
                  <a:ext uri="{FF2B5EF4-FFF2-40B4-BE49-F238E27FC236}">
                    <a16:creationId xmlns:a16="http://schemas.microsoft.com/office/drawing/2014/main" id="{850874AC-F928-4122-B6AA-9D4119A056EF}"/>
                  </a:ext>
                </a:extLst>
              </p:cNvPr>
              <p:cNvSpPr txBox="1"/>
              <p:nvPr/>
            </p:nvSpPr>
            <p:spPr>
              <a:xfrm>
                <a:off x="5527770" y="5476900"/>
                <a:ext cx="1200150" cy="369332"/>
              </a:xfrm>
              <a:prstGeom prst="rect">
                <a:avLst/>
              </a:prstGeom>
              <a:noFill/>
            </p:spPr>
            <p:txBody>
              <a:bodyPr wrap="square" rtlCol="0">
                <a:spAutoFit/>
              </a:bodyPr>
              <a:lstStyle/>
              <a:p>
                <a:r>
                  <a:rPr lang="aa-ET" dirty="0"/>
                  <a:t>SE</a:t>
                </a:r>
                <a:endParaRPr lang="en-US" dirty="0"/>
              </a:p>
            </p:txBody>
          </p:sp>
          <p:sp>
            <p:nvSpPr>
              <p:cNvPr id="46" name="TextBox 45">
                <a:extLst>
                  <a:ext uri="{FF2B5EF4-FFF2-40B4-BE49-F238E27FC236}">
                    <a16:creationId xmlns:a16="http://schemas.microsoft.com/office/drawing/2014/main" id="{5BC8DD98-D3DA-4EF5-802E-E04D65E6B9F9}"/>
                  </a:ext>
                </a:extLst>
              </p:cNvPr>
              <p:cNvSpPr txBox="1"/>
              <p:nvPr/>
            </p:nvSpPr>
            <p:spPr>
              <a:xfrm>
                <a:off x="5592540" y="5769171"/>
                <a:ext cx="1200150" cy="369332"/>
              </a:xfrm>
              <a:prstGeom prst="rect">
                <a:avLst/>
              </a:prstGeom>
              <a:noFill/>
            </p:spPr>
            <p:txBody>
              <a:bodyPr wrap="square" rtlCol="0">
                <a:spAutoFit/>
              </a:bodyPr>
              <a:lstStyle/>
              <a:p>
                <a:r>
                  <a:rPr lang="aa-ET" i="1" dirty="0"/>
                  <a:t>n</a:t>
                </a:r>
                <a:endParaRPr lang="en-US" i="1" dirty="0"/>
              </a:p>
            </p:txBody>
          </p:sp>
          <p:sp>
            <p:nvSpPr>
              <p:cNvPr id="47" name="TextBox 46">
                <a:extLst>
                  <a:ext uri="{FF2B5EF4-FFF2-40B4-BE49-F238E27FC236}">
                    <a16:creationId xmlns:a16="http://schemas.microsoft.com/office/drawing/2014/main" id="{B5E40FB5-D850-48B5-9434-752F35D66DCF}"/>
                  </a:ext>
                </a:extLst>
              </p:cNvPr>
              <p:cNvSpPr txBox="1"/>
              <p:nvPr/>
            </p:nvSpPr>
            <p:spPr>
              <a:xfrm>
                <a:off x="5445315" y="5807702"/>
                <a:ext cx="1200150" cy="369332"/>
              </a:xfrm>
              <a:prstGeom prst="rect">
                <a:avLst/>
              </a:prstGeom>
              <a:noFill/>
            </p:spPr>
            <p:txBody>
              <a:bodyPr wrap="square" rtlCol="0">
                <a:spAutoFit/>
              </a:bodyPr>
              <a:lstStyle/>
              <a:p>
                <a:r>
                  <a:rPr lang="ja-JP" altLang="en-US" i="1" dirty="0">
                    <a:latin typeface="+mj-lt"/>
                  </a:rPr>
                  <a:t>√</a:t>
                </a:r>
                <a:endParaRPr lang="en-US" i="1" dirty="0">
                  <a:latin typeface="+mj-lt"/>
                </a:endParaRPr>
              </a:p>
            </p:txBody>
          </p:sp>
          <p:cxnSp>
            <p:nvCxnSpPr>
              <p:cNvPr id="48" name="Straight Connector 47">
                <a:extLst>
                  <a:ext uri="{FF2B5EF4-FFF2-40B4-BE49-F238E27FC236}">
                    <a16:creationId xmlns:a16="http://schemas.microsoft.com/office/drawing/2014/main" id="{CB40CD36-3DDE-47E1-AEDC-B970E6BF7FBD}"/>
                  </a:ext>
                </a:extLst>
              </p:cNvPr>
              <p:cNvCxnSpPr/>
              <p:nvPr/>
            </p:nvCxnSpPr>
            <p:spPr>
              <a:xfrm>
                <a:off x="5650230" y="5864468"/>
                <a:ext cx="199438" cy="0"/>
              </a:xfrm>
              <a:prstGeom prst="line">
                <a:avLst/>
              </a:prstGeom>
              <a:ln w="952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F03DB9D-063A-40A8-BC4C-233F59662C40}"/>
                  </a:ext>
                </a:extLst>
              </p:cNvPr>
              <p:cNvCxnSpPr>
                <a:cxnSpLocks/>
              </p:cNvCxnSpPr>
              <p:nvPr/>
            </p:nvCxnSpPr>
            <p:spPr>
              <a:xfrm>
                <a:off x="5550511" y="5800960"/>
                <a:ext cx="381659" cy="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grpSp>
      <p:sp>
        <p:nvSpPr>
          <p:cNvPr id="51" name="TextBox 50">
            <a:extLst>
              <a:ext uri="{FF2B5EF4-FFF2-40B4-BE49-F238E27FC236}">
                <a16:creationId xmlns:a16="http://schemas.microsoft.com/office/drawing/2014/main" id="{A85BF837-1B7A-4928-A63D-246F5B947780}"/>
              </a:ext>
            </a:extLst>
          </p:cNvPr>
          <p:cNvSpPr txBox="1"/>
          <p:nvPr/>
        </p:nvSpPr>
        <p:spPr>
          <a:xfrm>
            <a:off x="7613024" y="2313530"/>
            <a:ext cx="683505" cy="369332"/>
          </a:xfrm>
          <a:prstGeom prst="rect">
            <a:avLst/>
          </a:prstGeom>
          <a:noFill/>
        </p:spPr>
        <p:txBody>
          <a:bodyPr wrap="square" rtlCol="0">
            <a:spAutoFit/>
          </a:bodyPr>
          <a:lstStyle/>
          <a:p>
            <a:r>
              <a:rPr lang="aa-ET" dirty="0"/>
              <a:t>SD =</a:t>
            </a:r>
            <a:endParaRPr lang="en-US" dirty="0"/>
          </a:p>
        </p:txBody>
      </p:sp>
    </p:spTree>
    <p:extLst>
      <p:ext uri="{BB962C8B-B14F-4D97-AF65-F5344CB8AC3E}">
        <p14:creationId xmlns:p14="http://schemas.microsoft.com/office/powerpoint/2010/main" val="892513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0E54D6-8684-4160-AE87-6287DC076931}"/>
              </a:ext>
            </a:extLst>
          </p:cNvPr>
          <p:cNvSpPr>
            <a:spLocks noGrp="1"/>
          </p:cNvSpPr>
          <p:nvPr>
            <p:ph type="sldNum" sz="quarter" idx="12"/>
          </p:nvPr>
        </p:nvSpPr>
        <p:spPr/>
        <p:txBody>
          <a:bodyPr/>
          <a:lstStyle/>
          <a:p>
            <a:fld id="{3A98EE3D-8CD1-4C3F-BD1C-C98C9596463C}" type="slidenum">
              <a:rPr lang="en-US" smtClean="0"/>
              <a:t>15</a:t>
            </a:fld>
            <a:endParaRPr lang="en-US" dirty="0"/>
          </a:p>
        </p:txBody>
      </p:sp>
      <p:sp>
        <p:nvSpPr>
          <p:cNvPr id="8" name="TextBox 7">
            <a:extLst>
              <a:ext uri="{FF2B5EF4-FFF2-40B4-BE49-F238E27FC236}">
                <a16:creationId xmlns:a16="http://schemas.microsoft.com/office/drawing/2014/main" id="{6F43C80E-D6A6-4A84-B595-701ABCD01490}"/>
              </a:ext>
            </a:extLst>
          </p:cNvPr>
          <p:cNvSpPr txBox="1"/>
          <p:nvPr/>
        </p:nvSpPr>
        <p:spPr>
          <a:xfrm>
            <a:off x="3828052" y="6442631"/>
            <a:ext cx="6122504" cy="369332"/>
          </a:xfrm>
          <a:prstGeom prst="rect">
            <a:avLst/>
          </a:prstGeom>
          <a:noFill/>
        </p:spPr>
        <p:txBody>
          <a:bodyPr wrap="square">
            <a:spAutoFit/>
          </a:bodyPr>
          <a:lstStyle/>
          <a:p>
            <a:r>
              <a:rPr lang="en-US" dirty="0">
                <a:solidFill>
                  <a:schemeClr val="tx1">
                    <a:lumMod val="50000"/>
                    <a:lumOff val="50000"/>
                  </a:schemeClr>
                </a:solidFill>
                <a:hlinkClick r:id="rId3">
                  <a:extLst>
                    <a:ext uri="{A12FA001-AC4F-418D-AE19-62706E023703}">
                      <ahyp:hlinkClr xmlns:ahyp="http://schemas.microsoft.com/office/drawing/2018/hyperlinkcolor" val="tx"/>
                    </a:ext>
                  </a:extLst>
                </a:hlinkClick>
              </a:rPr>
              <a:t>https://www.data-to-viz.com/caveat/error_bar.html</a:t>
            </a:r>
            <a:endParaRPr lang="aa-ET" dirty="0">
              <a:solidFill>
                <a:schemeClr val="tx1">
                  <a:lumMod val="50000"/>
                  <a:lumOff val="50000"/>
                </a:schemeClr>
              </a:solidFill>
            </a:endParaRPr>
          </a:p>
        </p:txBody>
      </p:sp>
      <p:sp>
        <p:nvSpPr>
          <p:cNvPr id="10" name="TextBox 9">
            <a:extLst>
              <a:ext uri="{FF2B5EF4-FFF2-40B4-BE49-F238E27FC236}">
                <a16:creationId xmlns:a16="http://schemas.microsoft.com/office/drawing/2014/main" id="{752FD128-4113-4AC7-8F9F-78C32DAB5BFB}"/>
              </a:ext>
            </a:extLst>
          </p:cNvPr>
          <p:cNvSpPr txBox="1"/>
          <p:nvPr/>
        </p:nvSpPr>
        <p:spPr>
          <a:xfrm>
            <a:off x="457200" y="1011768"/>
            <a:ext cx="10099040" cy="584775"/>
          </a:xfrm>
          <a:prstGeom prst="rect">
            <a:avLst/>
          </a:prstGeom>
          <a:noFill/>
        </p:spPr>
        <p:txBody>
          <a:bodyPr wrap="square">
            <a:spAutoFit/>
          </a:bodyPr>
          <a:lstStyle/>
          <a:p>
            <a:r>
              <a:rPr lang="aa-ET" sz="3200" dirty="0">
                <a:solidFill>
                  <a:schemeClr val="tx1">
                    <a:lumMod val="85000"/>
                    <a:lumOff val="15000"/>
                  </a:schemeClr>
                </a:solidFill>
              </a:rPr>
              <a:t>... </a:t>
            </a:r>
            <a:r>
              <a:rPr lang="en-US" sz="3200" dirty="0">
                <a:solidFill>
                  <a:schemeClr val="tx1">
                    <a:lumMod val="85000"/>
                    <a:lumOff val="15000"/>
                  </a:schemeClr>
                </a:solidFill>
              </a:rPr>
              <a:t>W</a:t>
            </a:r>
            <a:r>
              <a:rPr lang="aa-ET" sz="3200" dirty="0">
                <a:solidFill>
                  <a:schemeClr val="tx1">
                    <a:lumMod val="85000"/>
                    <a:lumOff val="15000"/>
                  </a:schemeClr>
                </a:solidFill>
              </a:rPr>
              <a:t>ait, can you explain how they differ from each other? </a:t>
            </a:r>
            <a:endParaRPr lang="en-US" sz="3200" dirty="0">
              <a:solidFill>
                <a:schemeClr val="tx1">
                  <a:lumMod val="85000"/>
                  <a:lumOff val="15000"/>
                </a:schemeClr>
              </a:solidFill>
            </a:endParaRPr>
          </a:p>
        </p:txBody>
      </p:sp>
      <p:pic>
        <p:nvPicPr>
          <p:cNvPr id="9" name="Picture 8">
            <a:extLst>
              <a:ext uri="{FF2B5EF4-FFF2-40B4-BE49-F238E27FC236}">
                <a16:creationId xmlns:a16="http://schemas.microsoft.com/office/drawing/2014/main" id="{C47B7775-BA1A-4978-8564-DC0260045370}"/>
              </a:ext>
            </a:extLst>
          </p:cNvPr>
          <p:cNvPicPr>
            <a:picLocks noChangeAspect="1"/>
          </p:cNvPicPr>
          <p:nvPr/>
        </p:nvPicPr>
        <p:blipFill>
          <a:blip r:embed="rId4"/>
          <a:stretch>
            <a:fillRect/>
          </a:stretch>
        </p:blipFill>
        <p:spPr>
          <a:xfrm>
            <a:off x="4010423" y="2324567"/>
            <a:ext cx="5471634" cy="358171"/>
          </a:xfrm>
          <a:prstGeom prst="rect">
            <a:avLst/>
          </a:prstGeom>
        </p:spPr>
      </p:pic>
      <p:pic>
        <p:nvPicPr>
          <p:cNvPr id="12" name="Picture 11">
            <a:extLst>
              <a:ext uri="{FF2B5EF4-FFF2-40B4-BE49-F238E27FC236}">
                <a16:creationId xmlns:a16="http://schemas.microsoft.com/office/drawing/2014/main" id="{C946B417-6DFB-43DF-B711-908EBA7BFE12}"/>
              </a:ext>
            </a:extLst>
          </p:cNvPr>
          <p:cNvPicPr>
            <a:picLocks noChangeAspect="1"/>
          </p:cNvPicPr>
          <p:nvPr/>
        </p:nvPicPr>
        <p:blipFill>
          <a:blip r:embed="rId5"/>
          <a:stretch>
            <a:fillRect/>
          </a:stretch>
        </p:blipFill>
        <p:spPr>
          <a:xfrm>
            <a:off x="3126426" y="2377915"/>
            <a:ext cx="883997" cy="266723"/>
          </a:xfrm>
          <a:prstGeom prst="rect">
            <a:avLst/>
          </a:prstGeom>
        </p:spPr>
      </p:pic>
      <p:pic>
        <p:nvPicPr>
          <p:cNvPr id="14" name="Picture 13">
            <a:hlinkClick r:id="rId6"/>
            <a:extLst>
              <a:ext uri="{FF2B5EF4-FFF2-40B4-BE49-F238E27FC236}">
                <a16:creationId xmlns:a16="http://schemas.microsoft.com/office/drawing/2014/main" id="{973C7A3E-4B49-4BEC-9105-B152641B4671}"/>
              </a:ext>
            </a:extLst>
          </p:cNvPr>
          <p:cNvPicPr>
            <a:picLocks noChangeAspect="1"/>
          </p:cNvPicPr>
          <p:nvPr/>
        </p:nvPicPr>
        <p:blipFill rotWithShape="1">
          <a:blip r:embed="rId7"/>
          <a:srcRect b="53232"/>
          <a:stretch/>
        </p:blipFill>
        <p:spPr>
          <a:xfrm>
            <a:off x="2671678" y="3037229"/>
            <a:ext cx="7369179" cy="1176134"/>
          </a:xfrm>
          <a:prstGeom prst="rect">
            <a:avLst/>
          </a:prstGeom>
        </p:spPr>
      </p:pic>
      <p:pic>
        <p:nvPicPr>
          <p:cNvPr id="11" name="Picture 10">
            <a:hlinkClick r:id="rId8"/>
            <a:extLst>
              <a:ext uri="{FF2B5EF4-FFF2-40B4-BE49-F238E27FC236}">
                <a16:creationId xmlns:a16="http://schemas.microsoft.com/office/drawing/2014/main" id="{3B108F90-5441-4E74-B9BA-A1875C38854E}"/>
              </a:ext>
            </a:extLst>
          </p:cNvPr>
          <p:cNvPicPr>
            <a:picLocks noChangeAspect="1"/>
          </p:cNvPicPr>
          <p:nvPr/>
        </p:nvPicPr>
        <p:blipFill rotWithShape="1">
          <a:blip r:embed="rId7"/>
          <a:srcRect t="48119"/>
          <a:stretch/>
        </p:blipFill>
        <p:spPr>
          <a:xfrm>
            <a:off x="2671677" y="4541520"/>
            <a:ext cx="7369179" cy="1304712"/>
          </a:xfrm>
          <a:prstGeom prst="rect">
            <a:avLst/>
          </a:prstGeom>
        </p:spPr>
      </p:pic>
    </p:spTree>
    <p:extLst>
      <p:ext uri="{BB962C8B-B14F-4D97-AF65-F5344CB8AC3E}">
        <p14:creationId xmlns:p14="http://schemas.microsoft.com/office/powerpoint/2010/main" val="1293717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617F5-48DA-419B-A26C-CA6CD4B1D5A3}"/>
              </a:ext>
            </a:extLst>
          </p:cNvPr>
          <p:cNvSpPr>
            <a:spLocks noGrp="1"/>
          </p:cNvSpPr>
          <p:nvPr>
            <p:ph type="title"/>
          </p:nvPr>
        </p:nvSpPr>
        <p:spPr>
          <a:xfrm>
            <a:off x="1188719" y="286603"/>
            <a:ext cx="10395807" cy="1450757"/>
          </a:xfrm>
        </p:spPr>
        <p:txBody>
          <a:bodyPr/>
          <a:lstStyle/>
          <a:p>
            <a:r>
              <a:rPr lang="aa-ET" dirty="0"/>
              <a:t>Stop using bar plots</a:t>
            </a:r>
            <a:endParaRPr lang="en-US" dirty="0"/>
          </a:p>
        </p:txBody>
      </p:sp>
      <p:sp>
        <p:nvSpPr>
          <p:cNvPr id="4" name="Slide Number Placeholder 3">
            <a:extLst>
              <a:ext uri="{FF2B5EF4-FFF2-40B4-BE49-F238E27FC236}">
                <a16:creationId xmlns:a16="http://schemas.microsoft.com/office/drawing/2014/main" id="{917BF17A-538B-4DBE-9CBD-EFB605AB7EEE}"/>
              </a:ext>
            </a:extLst>
          </p:cNvPr>
          <p:cNvSpPr>
            <a:spLocks noGrp="1"/>
          </p:cNvSpPr>
          <p:nvPr>
            <p:ph type="sldNum" sz="quarter" idx="12"/>
          </p:nvPr>
        </p:nvSpPr>
        <p:spPr/>
        <p:txBody>
          <a:bodyPr/>
          <a:lstStyle/>
          <a:p>
            <a:fld id="{3A98EE3D-8CD1-4C3F-BD1C-C98C9596463C}" type="slidenum">
              <a:rPr lang="en-US" smtClean="0"/>
              <a:t>16</a:t>
            </a:fld>
            <a:endParaRPr lang="en-US" dirty="0"/>
          </a:p>
        </p:txBody>
      </p:sp>
      <p:sp>
        <p:nvSpPr>
          <p:cNvPr id="6" name="TextBox 5">
            <a:extLst>
              <a:ext uri="{FF2B5EF4-FFF2-40B4-BE49-F238E27FC236}">
                <a16:creationId xmlns:a16="http://schemas.microsoft.com/office/drawing/2014/main" id="{26E6BE56-C7E9-4822-B614-E5C635BE24C5}"/>
              </a:ext>
            </a:extLst>
          </p:cNvPr>
          <p:cNvSpPr txBox="1"/>
          <p:nvPr/>
        </p:nvSpPr>
        <p:spPr>
          <a:xfrm>
            <a:off x="3828052" y="6442631"/>
            <a:ext cx="6122504" cy="369332"/>
          </a:xfrm>
          <a:prstGeom prst="rect">
            <a:avLst/>
          </a:prstGeom>
          <a:noFill/>
        </p:spPr>
        <p:txBody>
          <a:bodyPr wrap="square">
            <a:spAutoFit/>
          </a:bodyPr>
          <a:lstStyle/>
          <a:p>
            <a:r>
              <a:rPr lang="aa-ET" dirty="0" err="1">
                <a:solidFill>
                  <a:schemeClr val="tx1">
                    <a:lumMod val="50000"/>
                    <a:lumOff val="50000"/>
                  </a:schemeClr>
                </a:solidFill>
              </a:rPr>
              <a:t>Weissgerber</a:t>
            </a:r>
            <a:r>
              <a:rPr lang="aa-ET" dirty="0">
                <a:solidFill>
                  <a:schemeClr val="tx1">
                    <a:lumMod val="50000"/>
                    <a:lumOff val="50000"/>
                  </a:schemeClr>
                </a:solidFill>
              </a:rPr>
              <a:t> et al. 2019 Circulation 140, 18.</a:t>
            </a:r>
          </a:p>
        </p:txBody>
      </p:sp>
      <p:pic>
        <p:nvPicPr>
          <p:cNvPr id="8" name="Picture 7">
            <a:extLst>
              <a:ext uri="{FF2B5EF4-FFF2-40B4-BE49-F238E27FC236}">
                <a16:creationId xmlns:a16="http://schemas.microsoft.com/office/drawing/2014/main" id="{CE3CBE50-03D6-4111-B3FC-CD05C5297DBF}"/>
              </a:ext>
            </a:extLst>
          </p:cNvPr>
          <p:cNvPicPr>
            <a:picLocks noChangeAspect="1"/>
          </p:cNvPicPr>
          <p:nvPr/>
        </p:nvPicPr>
        <p:blipFill>
          <a:blip r:embed="rId2"/>
          <a:stretch>
            <a:fillRect/>
          </a:stretch>
        </p:blipFill>
        <p:spPr>
          <a:xfrm>
            <a:off x="629920" y="2662981"/>
            <a:ext cx="11120632" cy="2457660"/>
          </a:xfrm>
          <a:prstGeom prst="rect">
            <a:avLst/>
          </a:prstGeom>
        </p:spPr>
      </p:pic>
    </p:spTree>
    <p:extLst>
      <p:ext uri="{BB962C8B-B14F-4D97-AF65-F5344CB8AC3E}">
        <p14:creationId xmlns:p14="http://schemas.microsoft.com/office/powerpoint/2010/main" val="128802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617F5-48DA-419B-A26C-CA6CD4B1D5A3}"/>
              </a:ext>
            </a:extLst>
          </p:cNvPr>
          <p:cNvSpPr>
            <a:spLocks noGrp="1"/>
          </p:cNvSpPr>
          <p:nvPr>
            <p:ph type="title"/>
          </p:nvPr>
        </p:nvSpPr>
        <p:spPr>
          <a:xfrm>
            <a:off x="1188719" y="286603"/>
            <a:ext cx="10395807" cy="1450757"/>
          </a:xfrm>
        </p:spPr>
        <p:txBody>
          <a:bodyPr/>
          <a:lstStyle/>
          <a:p>
            <a:r>
              <a:rPr lang="aa-ET" dirty="0"/>
              <a:t>Stop using bar plots</a:t>
            </a:r>
            <a:endParaRPr lang="en-US" dirty="0"/>
          </a:p>
        </p:txBody>
      </p:sp>
      <p:sp>
        <p:nvSpPr>
          <p:cNvPr id="4" name="Slide Number Placeholder 3">
            <a:extLst>
              <a:ext uri="{FF2B5EF4-FFF2-40B4-BE49-F238E27FC236}">
                <a16:creationId xmlns:a16="http://schemas.microsoft.com/office/drawing/2014/main" id="{917BF17A-538B-4DBE-9CBD-EFB605AB7EEE}"/>
              </a:ext>
            </a:extLst>
          </p:cNvPr>
          <p:cNvSpPr>
            <a:spLocks noGrp="1"/>
          </p:cNvSpPr>
          <p:nvPr>
            <p:ph type="sldNum" sz="quarter" idx="12"/>
          </p:nvPr>
        </p:nvSpPr>
        <p:spPr/>
        <p:txBody>
          <a:bodyPr/>
          <a:lstStyle/>
          <a:p>
            <a:fld id="{3A98EE3D-8CD1-4C3F-BD1C-C98C9596463C}" type="slidenum">
              <a:rPr lang="en-US" smtClean="0"/>
              <a:t>17</a:t>
            </a:fld>
            <a:endParaRPr lang="en-US" dirty="0"/>
          </a:p>
        </p:txBody>
      </p:sp>
      <p:sp>
        <p:nvSpPr>
          <p:cNvPr id="6" name="TextBox 5">
            <a:extLst>
              <a:ext uri="{FF2B5EF4-FFF2-40B4-BE49-F238E27FC236}">
                <a16:creationId xmlns:a16="http://schemas.microsoft.com/office/drawing/2014/main" id="{26E6BE56-C7E9-4822-B614-E5C635BE24C5}"/>
              </a:ext>
            </a:extLst>
          </p:cNvPr>
          <p:cNvSpPr txBox="1"/>
          <p:nvPr/>
        </p:nvSpPr>
        <p:spPr>
          <a:xfrm>
            <a:off x="3828052" y="6442631"/>
            <a:ext cx="6122504" cy="369332"/>
          </a:xfrm>
          <a:prstGeom prst="rect">
            <a:avLst/>
          </a:prstGeom>
          <a:noFill/>
        </p:spPr>
        <p:txBody>
          <a:bodyPr wrap="square">
            <a:spAutoFit/>
          </a:bodyPr>
          <a:lstStyle/>
          <a:p>
            <a:r>
              <a:rPr lang="aa-ET" dirty="0" err="1">
                <a:solidFill>
                  <a:schemeClr val="tx1">
                    <a:lumMod val="50000"/>
                    <a:lumOff val="50000"/>
                  </a:schemeClr>
                </a:solidFill>
              </a:rPr>
              <a:t>Weissgerber</a:t>
            </a:r>
            <a:r>
              <a:rPr lang="aa-ET" dirty="0">
                <a:solidFill>
                  <a:schemeClr val="tx1">
                    <a:lumMod val="50000"/>
                    <a:lumOff val="50000"/>
                  </a:schemeClr>
                </a:solidFill>
              </a:rPr>
              <a:t> et al. 2019 Circulation 140, 18.</a:t>
            </a:r>
          </a:p>
        </p:txBody>
      </p:sp>
      <p:pic>
        <p:nvPicPr>
          <p:cNvPr id="3" name="Picture 2">
            <a:extLst>
              <a:ext uri="{FF2B5EF4-FFF2-40B4-BE49-F238E27FC236}">
                <a16:creationId xmlns:a16="http://schemas.microsoft.com/office/drawing/2014/main" id="{C7E09D40-110A-4DBA-B337-78D993E8F1EB}"/>
              </a:ext>
            </a:extLst>
          </p:cNvPr>
          <p:cNvPicPr>
            <a:picLocks noChangeAspect="1"/>
          </p:cNvPicPr>
          <p:nvPr/>
        </p:nvPicPr>
        <p:blipFill rotWithShape="1">
          <a:blip r:embed="rId2"/>
          <a:srcRect l="13714" t="3344" r="51744" b="25876"/>
          <a:stretch/>
        </p:blipFill>
        <p:spPr>
          <a:xfrm>
            <a:off x="2692400" y="2346959"/>
            <a:ext cx="3403600" cy="3403601"/>
          </a:xfrm>
          <a:prstGeom prst="rect">
            <a:avLst/>
          </a:prstGeom>
        </p:spPr>
      </p:pic>
    </p:spTree>
    <p:extLst>
      <p:ext uri="{BB962C8B-B14F-4D97-AF65-F5344CB8AC3E}">
        <p14:creationId xmlns:p14="http://schemas.microsoft.com/office/powerpoint/2010/main" val="1917815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617F5-48DA-419B-A26C-CA6CD4B1D5A3}"/>
              </a:ext>
            </a:extLst>
          </p:cNvPr>
          <p:cNvSpPr>
            <a:spLocks noGrp="1"/>
          </p:cNvSpPr>
          <p:nvPr>
            <p:ph type="title"/>
          </p:nvPr>
        </p:nvSpPr>
        <p:spPr>
          <a:xfrm>
            <a:off x="1188719" y="286603"/>
            <a:ext cx="10395807" cy="1450757"/>
          </a:xfrm>
        </p:spPr>
        <p:txBody>
          <a:bodyPr/>
          <a:lstStyle/>
          <a:p>
            <a:r>
              <a:rPr lang="aa-ET" dirty="0"/>
              <a:t>Stop using bar plots</a:t>
            </a:r>
            <a:endParaRPr lang="en-US" dirty="0"/>
          </a:p>
        </p:txBody>
      </p:sp>
      <p:sp>
        <p:nvSpPr>
          <p:cNvPr id="4" name="Slide Number Placeholder 3">
            <a:extLst>
              <a:ext uri="{FF2B5EF4-FFF2-40B4-BE49-F238E27FC236}">
                <a16:creationId xmlns:a16="http://schemas.microsoft.com/office/drawing/2014/main" id="{917BF17A-538B-4DBE-9CBD-EFB605AB7EEE}"/>
              </a:ext>
            </a:extLst>
          </p:cNvPr>
          <p:cNvSpPr>
            <a:spLocks noGrp="1"/>
          </p:cNvSpPr>
          <p:nvPr>
            <p:ph type="sldNum" sz="quarter" idx="12"/>
          </p:nvPr>
        </p:nvSpPr>
        <p:spPr/>
        <p:txBody>
          <a:bodyPr/>
          <a:lstStyle/>
          <a:p>
            <a:fld id="{3A98EE3D-8CD1-4C3F-BD1C-C98C9596463C}" type="slidenum">
              <a:rPr lang="en-US" smtClean="0"/>
              <a:t>18</a:t>
            </a:fld>
            <a:endParaRPr lang="en-US" dirty="0"/>
          </a:p>
        </p:txBody>
      </p:sp>
      <p:sp>
        <p:nvSpPr>
          <p:cNvPr id="6" name="TextBox 5">
            <a:extLst>
              <a:ext uri="{FF2B5EF4-FFF2-40B4-BE49-F238E27FC236}">
                <a16:creationId xmlns:a16="http://schemas.microsoft.com/office/drawing/2014/main" id="{26E6BE56-C7E9-4822-B614-E5C635BE24C5}"/>
              </a:ext>
            </a:extLst>
          </p:cNvPr>
          <p:cNvSpPr txBox="1"/>
          <p:nvPr/>
        </p:nvSpPr>
        <p:spPr>
          <a:xfrm>
            <a:off x="3828052" y="6442631"/>
            <a:ext cx="6122504" cy="369332"/>
          </a:xfrm>
          <a:prstGeom prst="rect">
            <a:avLst/>
          </a:prstGeom>
          <a:noFill/>
        </p:spPr>
        <p:txBody>
          <a:bodyPr wrap="square">
            <a:spAutoFit/>
          </a:bodyPr>
          <a:lstStyle/>
          <a:p>
            <a:r>
              <a:rPr lang="aa-ET" dirty="0" err="1">
                <a:solidFill>
                  <a:schemeClr val="tx1">
                    <a:lumMod val="50000"/>
                    <a:lumOff val="50000"/>
                  </a:schemeClr>
                </a:solidFill>
              </a:rPr>
              <a:t>Weissgerber</a:t>
            </a:r>
            <a:r>
              <a:rPr lang="aa-ET" dirty="0">
                <a:solidFill>
                  <a:schemeClr val="tx1">
                    <a:lumMod val="50000"/>
                    <a:lumOff val="50000"/>
                  </a:schemeClr>
                </a:solidFill>
              </a:rPr>
              <a:t> et al. 2019 Circulation 140, 18.</a:t>
            </a:r>
          </a:p>
        </p:txBody>
      </p:sp>
      <p:pic>
        <p:nvPicPr>
          <p:cNvPr id="3" name="Picture 2">
            <a:extLst>
              <a:ext uri="{FF2B5EF4-FFF2-40B4-BE49-F238E27FC236}">
                <a16:creationId xmlns:a16="http://schemas.microsoft.com/office/drawing/2014/main" id="{C7E09D40-110A-4DBA-B337-78D993E8F1EB}"/>
              </a:ext>
            </a:extLst>
          </p:cNvPr>
          <p:cNvPicPr>
            <a:picLocks noChangeAspect="1"/>
          </p:cNvPicPr>
          <p:nvPr/>
        </p:nvPicPr>
        <p:blipFill rotWithShape="1">
          <a:blip r:embed="rId2"/>
          <a:srcRect l="13715" t="3344" r="33029" b="25876"/>
          <a:stretch/>
        </p:blipFill>
        <p:spPr>
          <a:xfrm>
            <a:off x="2692400" y="2346959"/>
            <a:ext cx="5247640" cy="3403601"/>
          </a:xfrm>
          <a:prstGeom prst="rect">
            <a:avLst/>
          </a:prstGeom>
        </p:spPr>
      </p:pic>
    </p:spTree>
    <p:extLst>
      <p:ext uri="{BB962C8B-B14F-4D97-AF65-F5344CB8AC3E}">
        <p14:creationId xmlns:p14="http://schemas.microsoft.com/office/powerpoint/2010/main" val="107605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617F5-48DA-419B-A26C-CA6CD4B1D5A3}"/>
              </a:ext>
            </a:extLst>
          </p:cNvPr>
          <p:cNvSpPr>
            <a:spLocks noGrp="1"/>
          </p:cNvSpPr>
          <p:nvPr>
            <p:ph type="title"/>
          </p:nvPr>
        </p:nvSpPr>
        <p:spPr>
          <a:xfrm>
            <a:off x="1188719" y="286603"/>
            <a:ext cx="10395807" cy="1450757"/>
          </a:xfrm>
        </p:spPr>
        <p:txBody>
          <a:bodyPr/>
          <a:lstStyle/>
          <a:p>
            <a:r>
              <a:rPr lang="aa-ET" dirty="0"/>
              <a:t>Stop using bar plots</a:t>
            </a:r>
            <a:endParaRPr lang="en-US" dirty="0"/>
          </a:p>
        </p:txBody>
      </p:sp>
      <p:sp>
        <p:nvSpPr>
          <p:cNvPr id="4" name="Slide Number Placeholder 3">
            <a:extLst>
              <a:ext uri="{FF2B5EF4-FFF2-40B4-BE49-F238E27FC236}">
                <a16:creationId xmlns:a16="http://schemas.microsoft.com/office/drawing/2014/main" id="{917BF17A-538B-4DBE-9CBD-EFB605AB7EEE}"/>
              </a:ext>
            </a:extLst>
          </p:cNvPr>
          <p:cNvSpPr>
            <a:spLocks noGrp="1"/>
          </p:cNvSpPr>
          <p:nvPr>
            <p:ph type="sldNum" sz="quarter" idx="12"/>
          </p:nvPr>
        </p:nvSpPr>
        <p:spPr/>
        <p:txBody>
          <a:bodyPr/>
          <a:lstStyle/>
          <a:p>
            <a:fld id="{3A98EE3D-8CD1-4C3F-BD1C-C98C9596463C}" type="slidenum">
              <a:rPr lang="en-US" smtClean="0"/>
              <a:t>19</a:t>
            </a:fld>
            <a:endParaRPr lang="en-US" dirty="0"/>
          </a:p>
        </p:txBody>
      </p:sp>
      <p:sp>
        <p:nvSpPr>
          <p:cNvPr id="6" name="TextBox 5">
            <a:extLst>
              <a:ext uri="{FF2B5EF4-FFF2-40B4-BE49-F238E27FC236}">
                <a16:creationId xmlns:a16="http://schemas.microsoft.com/office/drawing/2014/main" id="{26E6BE56-C7E9-4822-B614-E5C635BE24C5}"/>
              </a:ext>
            </a:extLst>
          </p:cNvPr>
          <p:cNvSpPr txBox="1"/>
          <p:nvPr/>
        </p:nvSpPr>
        <p:spPr>
          <a:xfrm>
            <a:off x="3828052" y="6442631"/>
            <a:ext cx="6122504" cy="369332"/>
          </a:xfrm>
          <a:prstGeom prst="rect">
            <a:avLst/>
          </a:prstGeom>
          <a:noFill/>
        </p:spPr>
        <p:txBody>
          <a:bodyPr wrap="square">
            <a:spAutoFit/>
          </a:bodyPr>
          <a:lstStyle/>
          <a:p>
            <a:r>
              <a:rPr lang="aa-ET" dirty="0" err="1">
                <a:solidFill>
                  <a:schemeClr val="tx1">
                    <a:lumMod val="50000"/>
                    <a:lumOff val="50000"/>
                  </a:schemeClr>
                </a:solidFill>
              </a:rPr>
              <a:t>Weissgerber</a:t>
            </a:r>
            <a:r>
              <a:rPr lang="aa-ET" dirty="0">
                <a:solidFill>
                  <a:schemeClr val="tx1">
                    <a:lumMod val="50000"/>
                    <a:lumOff val="50000"/>
                  </a:schemeClr>
                </a:solidFill>
              </a:rPr>
              <a:t> et al. 2019 Circulation 140, 18.</a:t>
            </a:r>
          </a:p>
        </p:txBody>
      </p:sp>
      <p:pic>
        <p:nvPicPr>
          <p:cNvPr id="3" name="Picture 2">
            <a:extLst>
              <a:ext uri="{FF2B5EF4-FFF2-40B4-BE49-F238E27FC236}">
                <a16:creationId xmlns:a16="http://schemas.microsoft.com/office/drawing/2014/main" id="{C7E09D40-110A-4DBA-B337-78D993E8F1EB}"/>
              </a:ext>
            </a:extLst>
          </p:cNvPr>
          <p:cNvPicPr>
            <a:picLocks noChangeAspect="1"/>
          </p:cNvPicPr>
          <p:nvPr/>
        </p:nvPicPr>
        <p:blipFill rotWithShape="1">
          <a:blip r:embed="rId2"/>
          <a:srcRect l="13714" t="3344" r="12626" b="25876"/>
          <a:stretch/>
        </p:blipFill>
        <p:spPr>
          <a:xfrm>
            <a:off x="2692400" y="2346959"/>
            <a:ext cx="7258156" cy="3403601"/>
          </a:xfrm>
          <a:prstGeom prst="rect">
            <a:avLst/>
          </a:prstGeom>
        </p:spPr>
      </p:pic>
    </p:spTree>
    <p:extLst>
      <p:ext uri="{BB962C8B-B14F-4D97-AF65-F5344CB8AC3E}">
        <p14:creationId xmlns:p14="http://schemas.microsoft.com/office/powerpoint/2010/main" val="1051617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B708A5-E776-435E-A95E-7E239BD7B15B}"/>
              </a:ext>
            </a:extLst>
          </p:cNvPr>
          <p:cNvSpPr>
            <a:spLocks noGrp="1"/>
          </p:cNvSpPr>
          <p:nvPr>
            <p:ph type="title"/>
          </p:nvPr>
        </p:nvSpPr>
        <p:spPr/>
        <p:txBody>
          <a:bodyPr/>
          <a:lstStyle/>
          <a:p>
            <a:r>
              <a:rPr lang="aa-ET" dirty="0"/>
              <a:t>Today’s course?</a:t>
            </a:r>
            <a:endParaRPr lang="en-US" dirty="0"/>
          </a:p>
        </p:txBody>
      </p:sp>
      <p:sp>
        <p:nvSpPr>
          <p:cNvPr id="6" name="Text Placeholder 5">
            <a:extLst>
              <a:ext uri="{FF2B5EF4-FFF2-40B4-BE49-F238E27FC236}">
                <a16:creationId xmlns:a16="http://schemas.microsoft.com/office/drawing/2014/main" id="{6D30DA84-041A-4679-90CD-764CCB9915BD}"/>
              </a:ext>
            </a:extLst>
          </p:cNvPr>
          <p:cNvSpPr>
            <a:spLocks noGrp="1"/>
          </p:cNvSpPr>
          <p:nvPr>
            <p:ph type="body" sz="half" idx="2"/>
          </p:nvPr>
        </p:nvSpPr>
        <p:spPr/>
        <p:txBody>
          <a:bodyPr>
            <a:normAutofit/>
          </a:bodyPr>
          <a:lstStyle/>
          <a:p>
            <a:r>
              <a:rPr lang="aa-ET" sz="2800" dirty="0">
                <a:solidFill>
                  <a:schemeClr val="bg1"/>
                </a:solidFill>
                <a:effectLst>
                  <a:outerShdw blurRad="38100" dist="38100" dir="2700000" algn="tl">
                    <a:srgbClr val="000000">
                      <a:alpha val="43137"/>
                    </a:srgbClr>
                  </a:outerShdw>
                </a:effectLst>
              </a:rPr>
              <a:t>Data visualization and art</a:t>
            </a:r>
            <a:endParaRPr lang="en-US" sz="2800" dirty="0"/>
          </a:p>
        </p:txBody>
      </p:sp>
      <p:sp>
        <p:nvSpPr>
          <p:cNvPr id="7" name="Slide Number Placeholder 6">
            <a:extLst>
              <a:ext uri="{FF2B5EF4-FFF2-40B4-BE49-F238E27FC236}">
                <a16:creationId xmlns:a16="http://schemas.microsoft.com/office/drawing/2014/main" id="{76BBB40F-9920-4A48-BB4C-B15FDABED92A}"/>
              </a:ext>
            </a:extLst>
          </p:cNvPr>
          <p:cNvSpPr>
            <a:spLocks noGrp="1"/>
          </p:cNvSpPr>
          <p:nvPr>
            <p:ph type="sldNum" sz="quarter" idx="12"/>
          </p:nvPr>
        </p:nvSpPr>
        <p:spPr/>
        <p:txBody>
          <a:bodyPr/>
          <a:lstStyle/>
          <a:p>
            <a:fld id="{3A98EE3D-8CD1-4C3F-BD1C-C98C9596463C}" type="slidenum">
              <a:rPr lang="en-US" smtClean="0"/>
              <a:pPr/>
              <a:t>2</a:t>
            </a:fld>
            <a:endParaRPr lang="en-US" dirty="0"/>
          </a:p>
        </p:txBody>
      </p:sp>
      <p:sp>
        <p:nvSpPr>
          <p:cNvPr id="3" name="TextBox 2">
            <a:extLst>
              <a:ext uri="{FF2B5EF4-FFF2-40B4-BE49-F238E27FC236}">
                <a16:creationId xmlns:a16="http://schemas.microsoft.com/office/drawing/2014/main" id="{867890C9-5804-4762-BD84-968C6B286145}"/>
              </a:ext>
            </a:extLst>
          </p:cNvPr>
          <p:cNvSpPr txBox="1"/>
          <p:nvPr/>
        </p:nvSpPr>
        <p:spPr>
          <a:xfrm>
            <a:off x="5294109" y="2459504"/>
            <a:ext cx="6334602" cy="1938992"/>
          </a:xfrm>
          <a:prstGeom prst="rect">
            <a:avLst/>
          </a:prstGeom>
          <a:noFill/>
        </p:spPr>
        <p:txBody>
          <a:bodyPr wrap="square" rtlCol="0">
            <a:spAutoFit/>
          </a:bodyPr>
          <a:lstStyle/>
          <a:p>
            <a:r>
              <a:rPr lang="en-US" sz="6000" dirty="0">
                <a:solidFill>
                  <a:schemeClr val="accent4"/>
                </a:solidFill>
              </a:rPr>
              <a:t>Right visualization, right communication</a:t>
            </a:r>
          </a:p>
        </p:txBody>
      </p:sp>
    </p:spTree>
    <p:extLst>
      <p:ext uri="{BB962C8B-B14F-4D97-AF65-F5344CB8AC3E}">
        <p14:creationId xmlns:p14="http://schemas.microsoft.com/office/powerpoint/2010/main" val="47176374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617F5-48DA-419B-A26C-CA6CD4B1D5A3}"/>
              </a:ext>
            </a:extLst>
          </p:cNvPr>
          <p:cNvSpPr>
            <a:spLocks noGrp="1"/>
          </p:cNvSpPr>
          <p:nvPr>
            <p:ph type="title"/>
          </p:nvPr>
        </p:nvSpPr>
        <p:spPr>
          <a:xfrm>
            <a:off x="1188719" y="286603"/>
            <a:ext cx="10395807" cy="1450757"/>
          </a:xfrm>
        </p:spPr>
        <p:txBody>
          <a:bodyPr/>
          <a:lstStyle/>
          <a:p>
            <a:r>
              <a:rPr lang="aa-ET" dirty="0"/>
              <a:t>Stop using bar plots</a:t>
            </a:r>
            <a:endParaRPr lang="en-US" dirty="0"/>
          </a:p>
        </p:txBody>
      </p:sp>
      <p:sp>
        <p:nvSpPr>
          <p:cNvPr id="4" name="Slide Number Placeholder 3">
            <a:extLst>
              <a:ext uri="{FF2B5EF4-FFF2-40B4-BE49-F238E27FC236}">
                <a16:creationId xmlns:a16="http://schemas.microsoft.com/office/drawing/2014/main" id="{917BF17A-538B-4DBE-9CBD-EFB605AB7EEE}"/>
              </a:ext>
            </a:extLst>
          </p:cNvPr>
          <p:cNvSpPr>
            <a:spLocks noGrp="1"/>
          </p:cNvSpPr>
          <p:nvPr>
            <p:ph type="sldNum" sz="quarter" idx="12"/>
          </p:nvPr>
        </p:nvSpPr>
        <p:spPr/>
        <p:txBody>
          <a:bodyPr/>
          <a:lstStyle/>
          <a:p>
            <a:fld id="{3A98EE3D-8CD1-4C3F-BD1C-C98C9596463C}" type="slidenum">
              <a:rPr lang="en-US" smtClean="0"/>
              <a:t>20</a:t>
            </a:fld>
            <a:endParaRPr lang="en-US" dirty="0"/>
          </a:p>
        </p:txBody>
      </p:sp>
      <p:sp>
        <p:nvSpPr>
          <p:cNvPr id="6" name="TextBox 5">
            <a:extLst>
              <a:ext uri="{FF2B5EF4-FFF2-40B4-BE49-F238E27FC236}">
                <a16:creationId xmlns:a16="http://schemas.microsoft.com/office/drawing/2014/main" id="{26E6BE56-C7E9-4822-B614-E5C635BE24C5}"/>
              </a:ext>
            </a:extLst>
          </p:cNvPr>
          <p:cNvSpPr txBox="1"/>
          <p:nvPr/>
        </p:nvSpPr>
        <p:spPr>
          <a:xfrm>
            <a:off x="3424929" y="6442631"/>
            <a:ext cx="6122504" cy="369332"/>
          </a:xfrm>
          <a:prstGeom prst="rect">
            <a:avLst/>
          </a:prstGeom>
          <a:noFill/>
        </p:spPr>
        <p:txBody>
          <a:bodyPr wrap="square">
            <a:spAutoFit/>
          </a:bodyPr>
          <a:lstStyle/>
          <a:p>
            <a:r>
              <a:rPr lang="aa-ET" dirty="0" err="1">
                <a:solidFill>
                  <a:schemeClr val="tx1">
                    <a:lumMod val="50000"/>
                    <a:lumOff val="50000"/>
                  </a:schemeClr>
                </a:solidFill>
              </a:rPr>
              <a:t>Weissgerber</a:t>
            </a:r>
            <a:r>
              <a:rPr lang="aa-ET" dirty="0">
                <a:solidFill>
                  <a:schemeClr val="tx1">
                    <a:lumMod val="50000"/>
                    <a:lumOff val="50000"/>
                  </a:schemeClr>
                </a:solidFill>
              </a:rPr>
              <a:t> et al. 2017 Data visualization, bar naked</a:t>
            </a:r>
          </a:p>
        </p:txBody>
      </p:sp>
      <p:pic>
        <p:nvPicPr>
          <p:cNvPr id="3" name="Picture 2">
            <a:extLst>
              <a:ext uri="{FF2B5EF4-FFF2-40B4-BE49-F238E27FC236}">
                <a16:creationId xmlns:a16="http://schemas.microsoft.com/office/drawing/2014/main" id="{28DC91FD-4911-47D0-9176-FDD7AD43584A}"/>
              </a:ext>
            </a:extLst>
          </p:cNvPr>
          <p:cNvPicPr>
            <a:picLocks noChangeAspect="1"/>
          </p:cNvPicPr>
          <p:nvPr/>
        </p:nvPicPr>
        <p:blipFill rotWithShape="1">
          <a:blip r:embed="rId3"/>
          <a:srcRect t="7032" r="76803" b="44451"/>
          <a:stretch/>
        </p:blipFill>
        <p:spPr>
          <a:xfrm>
            <a:off x="1315763" y="2590800"/>
            <a:ext cx="2332006" cy="3150196"/>
          </a:xfrm>
          <a:prstGeom prst="rect">
            <a:avLst/>
          </a:prstGeom>
        </p:spPr>
      </p:pic>
      <p:pic>
        <p:nvPicPr>
          <p:cNvPr id="12" name="Picture 11">
            <a:extLst>
              <a:ext uri="{FF2B5EF4-FFF2-40B4-BE49-F238E27FC236}">
                <a16:creationId xmlns:a16="http://schemas.microsoft.com/office/drawing/2014/main" id="{C74F2836-0B80-41DB-9DD7-136CCFAAA9A8}"/>
              </a:ext>
            </a:extLst>
          </p:cNvPr>
          <p:cNvPicPr>
            <a:picLocks noChangeAspect="1"/>
          </p:cNvPicPr>
          <p:nvPr/>
        </p:nvPicPr>
        <p:blipFill rotWithShape="1">
          <a:blip r:embed="rId3"/>
          <a:srcRect l="24909" t="7032" b="44451"/>
          <a:stretch/>
        </p:blipFill>
        <p:spPr>
          <a:xfrm>
            <a:off x="3696929" y="2590800"/>
            <a:ext cx="7548927" cy="3150196"/>
          </a:xfrm>
          <a:prstGeom prst="rect">
            <a:avLst/>
          </a:prstGeom>
        </p:spPr>
      </p:pic>
    </p:spTree>
    <p:extLst>
      <p:ext uri="{BB962C8B-B14F-4D97-AF65-F5344CB8AC3E}">
        <p14:creationId xmlns:p14="http://schemas.microsoft.com/office/powerpoint/2010/main" val="30068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7BF17A-538B-4DBE-9CBD-EFB605AB7EEE}"/>
              </a:ext>
            </a:extLst>
          </p:cNvPr>
          <p:cNvSpPr>
            <a:spLocks noGrp="1"/>
          </p:cNvSpPr>
          <p:nvPr>
            <p:ph type="sldNum" sz="quarter" idx="12"/>
          </p:nvPr>
        </p:nvSpPr>
        <p:spPr/>
        <p:txBody>
          <a:bodyPr/>
          <a:lstStyle/>
          <a:p>
            <a:fld id="{3A98EE3D-8CD1-4C3F-BD1C-C98C9596463C}" type="slidenum">
              <a:rPr lang="en-US" smtClean="0"/>
              <a:t>21</a:t>
            </a:fld>
            <a:endParaRPr lang="en-US" dirty="0"/>
          </a:p>
        </p:txBody>
      </p:sp>
      <p:sp>
        <p:nvSpPr>
          <p:cNvPr id="6" name="TextBox 5">
            <a:extLst>
              <a:ext uri="{FF2B5EF4-FFF2-40B4-BE49-F238E27FC236}">
                <a16:creationId xmlns:a16="http://schemas.microsoft.com/office/drawing/2014/main" id="{26E6BE56-C7E9-4822-B614-E5C635BE24C5}"/>
              </a:ext>
            </a:extLst>
          </p:cNvPr>
          <p:cNvSpPr txBox="1"/>
          <p:nvPr/>
        </p:nvSpPr>
        <p:spPr>
          <a:xfrm>
            <a:off x="3424929" y="6442631"/>
            <a:ext cx="6122504" cy="369332"/>
          </a:xfrm>
          <a:prstGeom prst="rect">
            <a:avLst/>
          </a:prstGeom>
          <a:noFill/>
        </p:spPr>
        <p:txBody>
          <a:bodyPr wrap="square">
            <a:spAutoFit/>
          </a:bodyPr>
          <a:lstStyle/>
          <a:p>
            <a:r>
              <a:rPr lang="aa-ET" dirty="0" err="1">
                <a:solidFill>
                  <a:schemeClr val="tx1">
                    <a:lumMod val="50000"/>
                    <a:lumOff val="50000"/>
                  </a:schemeClr>
                </a:solidFill>
              </a:rPr>
              <a:t>Weissgerber</a:t>
            </a:r>
            <a:r>
              <a:rPr lang="aa-ET" dirty="0">
                <a:solidFill>
                  <a:schemeClr val="tx1">
                    <a:lumMod val="50000"/>
                    <a:lumOff val="50000"/>
                  </a:schemeClr>
                </a:solidFill>
              </a:rPr>
              <a:t> et al. 2017 Data visualization, bar naked</a:t>
            </a:r>
          </a:p>
        </p:txBody>
      </p:sp>
      <p:pic>
        <p:nvPicPr>
          <p:cNvPr id="3" name="Picture 2">
            <a:extLst>
              <a:ext uri="{FF2B5EF4-FFF2-40B4-BE49-F238E27FC236}">
                <a16:creationId xmlns:a16="http://schemas.microsoft.com/office/drawing/2014/main" id="{28DC91FD-4911-47D0-9176-FDD7AD43584A}"/>
              </a:ext>
            </a:extLst>
          </p:cNvPr>
          <p:cNvPicPr>
            <a:picLocks noChangeAspect="1"/>
          </p:cNvPicPr>
          <p:nvPr/>
        </p:nvPicPr>
        <p:blipFill rotWithShape="1">
          <a:blip r:embed="rId2"/>
          <a:srcRect t="7032" r="76803" b="44451"/>
          <a:stretch/>
        </p:blipFill>
        <p:spPr>
          <a:xfrm>
            <a:off x="-2368034" y="2590800"/>
            <a:ext cx="2332006" cy="3150196"/>
          </a:xfrm>
          <a:prstGeom prst="rect">
            <a:avLst/>
          </a:prstGeom>
        </p:spPr>
      </p:pic>
      <p:sp>
        <p:nvSpPr>
          <p:cNvPr id="11" name="TextBox 10">
            <a:extLst>
              <a:ext uri="{FF2B5EF4-FFF2-40B4-BE49-F238E27FC236}">
                <a16:creationId xmlns:a16="http://schemas.microsoft.com/office/drawing/2014/main" id="{8B7FB399-8E65-46DA-96FF-45A00EE6160F}"/>
              </a:ext>
            </a:extLst>
          </p:cNvPr>
          <p:cNvSpPr txBox="1"/>
          <p:nvPr/>
        </p:nvSpPr>
        <p:spPr>
          <a:xfrm>
            <a:off x="6096000" y="1460806"/>
            <a:ext cx="4913179" cy="461665"/>
          </a:xfrm>
          <a:prstGeom prst="rect">
            <a:avLst/>
          </a:prstGeom>
          <a:noFill/>
        </p:spPr>
        <p:txBody>
          <a:bodyPr wrap="square" rtlCol="0">
            <a:spAutoFit/>
          </a:bodyPr>
          <a:lstStyle/>
          <a:p>
            <a:pPr algn="r"/>
            <a:r>
              <a:rPr lang="aa-ET" sz="2400" dirty="0">
                <a:solidFill>
                  <a:schemeClr val="accent4"/>
                </a:solidFill>
              </a:rPr>
              <a:t>What can be alternatives then?</a:t>
            </a:r>
            <a:endParaRPr lang="en-US" sz="2400" dirty="0">
              <a:solidFill>
                <a:schemeClr val="accent4"/>
              </a:solidFill>
            </a:endParaRPr>
          </a:p>
        </p:txBody>
      </p:sp>
      <p:pic>
        <p:nvPicPr>
          <p:cNvPr id="12" name="Picture 11">
            <a:extLst>
              <a:ext uri="{FF2B5EF4-FFF2-40B4-BE49-F238E27FC236}">
                <a16:creationId xmlns:a16="http://schemas.microsoft.com/office/drawing/2014/main" id="{C74F2836-0B80-41DB-9DD7-136CCFAAA9A8}"/>
              </a:ext>
            </a:extLst>
          </p:cNvPr>
          <p:cNvPicPr>
            <a:picLocks noChangeAspect="1"/>
          </p:cNvPicPr>
          <p:nvPr/>
        </p:nvPicPr>
        <p:blipFill rotWithShape="1">
          <a:blip r:embed="rId2"/>
          <a:srcRect l="24909" t="7032" b="44451"/>
          <a:stretch/>
        </p:blipFill>
        <p:spPr>
          <a:xfrm>
            <a:off x="1212195" y="0"/>
            <a:ext cx="4523788" cy="1887794"/>
          </a:xfrm>
          <a:prstGeom prst="rect">
            <a:avLst/>
          </a:prstGeom>
        </p:spPr>
      </p:pic>
    </p:spTree>
    <p:extLst>
      <p:ext uri="{BB962C8B-B14F-4D97-AF65-F5344CB8AC3E}">
        <p14:creationId xmlns:p14="http://schemas.microsoft.com/office/powerpoint/2010/main" val="5625501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7BF17A-538B-4DBE-9CBD-EFB605AB7EEE}"/>
              </a:ext>
            </a:extLst>
          </p:cNvPr>
          <p:cNvSpPr>
            <a:spLocks noGrp="1"/>
          </p:cNvSpPr>
          <p:nvPr>
            <p:ph type="sldNum" sz="quarter" idx="12"/>
          </p:nvPr>
        </p:nvSpPr>
        <p:spPr/>
        <p:txBody>
          <a:bodyPr/>
          <a:lstStyle/>
          <a:p>
            <a:fld id="{3A98EE3D-8CD1-4C3F-BD1C-C98C9596463C}" type="slidenum">
              <a:rPr lang="en-US" smtClean="0"/>
              <a:t>22</a:t>
            </a:fld>
            <a:endParaRPr lang="en-US" dirty="0"/>
          </a:p>
        </p:txBody>
      </p:sp>
      <p:sp>
        <p:nvSpPr>
          <p:cNvPr id="6" name="TextBox 5">
            <a:extLst>
              <a:ext uri="{FF2B5EF4-FFF2-40B4-BE49-F238E27FC236}">
                <a16:creationId xmlns:a16="http://schemas.microsoft.com/office/drawing/2014/main" id="{26E6BE56-C7E9-4822-B614-E5C635BE24C5}"/>
              </a:ext>
            </a:extLst>
          </p:cNvPr>
          <p:cNvSpPr txBox="1"/>
          <p:nvPr/>
        </p:nvSpPr>
        <p:spPr>
          <a:xfrm>
            <a:off x="3424929" y="6442631"/>
            <a:ext cx="6122504" cy="369332"/>
          </a:xfrm>
          <a:prstGeom prst="rect">
            <a:avLst/>
          </a:prstGeom>
          <a:noFill/>
        </p:spPr>
        <p:txBody>
          <a:bodyPr wrap="square">
            <a:spAutoFit/>
          </a:bodyPr>
          <a:lstStyle/>
          <a:p>
            <a:r>
              <a:rPr lang="aa-ET" dirty="0" err="1">
                <a:solidFill>
                  <a:schemeClr val="tx1">
                    <a:lumMod val="50000"/>
                    <a:lumOff val="50000"/>
                  </a:schemeClr>
                </a:solidFill>
              </a:rPr>
              <a:t>Weissgerber</a:t>
            </a:r>
            <a:r>
              <a:rPr lang="aa-ET" dirty="0">
                <a:solidFill>
                  <a:schemeClr val="tx1">
                    <a:lumMod val="50000"/>
                    <a:lumOff val="50000"/>
                  </a:schemeClr>
                </a:solidFill>
              </a:rPr>
              <a:t> et al. 2017 Data visualization, bar naked</a:t>
            </a:r>
          </a:p>
        </p:txBody>
      </p:sp>
      <p:sp>
        <p:nvSpPr>
          <p:cNvPr id="11" name="TextBox 10">
            <a:extLst>
              <a:ext uri="{FF2B5EF4-FFF2-40B4-BE49-F238E27FC236}">
                <a16:creationId xmlns:a16="http://schemas.microsoft.com/office/drawing/2014/main" id="{8B7FB399-8E65-46DA-96FF-45A00EE6160F}"/>
              </a:ext>
            </a:extLst>
          </p:cNvPr>
          <p:cNvSpPr txBox="1"/>
          <p:nvPr/>
        </p:nvSpPr>
        <p:spPr>
          <a:xfrm>
            <a:off x="6096000" y="1460806"/>
            <a:ext cx="4913179" cy="461665"/>
          </a:xfrm>
          <a:prstGeom prst="rect">
            <a:avLst/>
          </a:prstGeom>
          <a:noFill/>
        </p:spPr>
        <p:txBody>
          <a:bodyPr wrap="square" rtlCol="0">
            <a:spAutoFit/>
          </a:bodyPr>
          <a:lstStyle/>
          <a:p>
            <a:pPr algn="r"/>
            <a:r>
              <a:rPr lang="aa-ET" sz="2400" dirty="0">
                <a:solidFill>
                  <a:schemeClr val="accent4"/>
                </a:solidFill>
              </a:rPr>
              <a:t>What can be alternatives then?</a:t>
            </a:r>
            <a:endParaRPr lang="en-US" sz="2400" dirty="0">
              <a:solidFill>
                <a:schemeClr val="accent4"/>
              </a:solidFill>
            </a:endParaRPr>
          </a:p>
        </p:txBody>
      </p:sp>
      <p:pic>
        <p:nvPicPr>
          <p:cNvPr id="12" name="Picture 11">
            <a:extLst>
              <a:ext uri="{FF2B5EF4-FFF2-40B4-BE49-F238E27FC236}">
                <a16:creationId xmlns:a16="http://schemas.microsoft.com/office/drawing/2014/main" id="{C74F2836-0B80-41DB-9DD7-136CCFAAA9A8}"/>
              </a:ext>
            </a:extLst>
          </p:cNvPr>
          <p:cNvPicPr>
            <a:picLocks noChangeAspect="1"/>
          </p:cNvPicPr>
          <p:nvPr/>
        </p:nvPicPr>
        <p:blipFill rotWithShape="1">
          <a:blip r:embed="rId2"/>
          <a:srcRect l="24909" t="7032" b="44451"/>
          <a:stretch/>
        </p:blipFill>
        <p:spPr>
          <a:xfrm>
            <a:off x="1212195" y="0"/>
            <a:ext cx="4523788" cy="1887794"/>
          </a:xfrm>
          <a:prstGeom prst="rect">
            <a:avLst/>
          </a:prstGeom>
        </p:spPr>
      </p:pic>
      <p:pic>
        <p:nvPicPr>
          <p:cNvPr id="5" name="Snagit_SNG872">
            <a:extLst>
              <a:ext uri="{FF2B5EF4-FFF2-40B4-BE49-F238E27FC236}">
                <a16:creationId xmlns:a16="http://schemas.microsoft.com/office/drawing/2014/main" id="{4BBE8F39-AB3D-4A6A-A13F-1D74F5F202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2646" y="2304808"/>
            <a:ext cx="6575563" cy="3555675"/>
          </a:xfrm>
          <a:prstGeom prst="rect">
            <a:avLst/>
          </a:prstGeom>
        </p:spPr>
      </p:pic>
    </p:spTree>
    <p:extLst>
      <p:ext uri="{BB962C8B-B14F-4D97-AF65-F5344CB8AC3E}">
        <p14:creationId xmlns:p14="http://schemas.microsoft.com/office/powerpoint/2010/main" val="3241002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4077D9B-76FE-416D-B9C8-EA6F4CFEFE5E}"/>
              </a:ext>
            </a:extLst>
          </p:cNvPr>
          <p:cNvGrpSpPr/>
          <p:nvPr/>
        </p:nvGrpSpPr>
        <p:grpSpPr>
          <a:xfrm>
            <a:off x="3082646" y="2304808"/>
            <a:ext cx="6575563" cy="3555675"/>
            <a:chOff x="3082646" y="2304808"/>
            <a:chExt cx="6575563" cy="3555675"/>
          </a:xfrm>
        </p:grpSpPr>
        <p:pic>
          <p:nvPicPr>
            <p:cNvPr id="5" name="Snagit_SNG872">
              <a:extLst>
                <a:ext uri="{FF2B5EF4-FFF2-40B4-BE49-F238E27FC236}">
                  <a16:creationId xmlns:a16="http://schemas.microsoft.com/office/drawing/2014/main" id="{4BBE8F39-AB3D-4A6A-A13F-1D74F5F20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646" y="2304808"/>
              <a:ext cx="6575563" cy="3555675"/>
            </a:xfrm>
            <a:prstGeom prst="rect">
              <a:avLst/>
            </a:prstGeom>
          </p:spPr>
        </p:pic>
        <p:sp>
          <p:nvSpPr>
            <p:cNvPr id="7" name="Rectangle 6">
              <a:extLst>
                <a:ext uri="{FF2B5EF4-FFF2-40B4-BE49-F238E27FC236}">
                  <a16:creationId xmlns:a16="http://schemas.microsoft.com/office/drawing/2014/main" id="{12368562-366F-44C1-8F0E-987E55176877}"/>
                </a:ext>
              </a:extLst>
            </p:cNvPr>
            <p:cNvSpPr/>
            <p:nvPr/>
          </p:nvSpPr>
          <p:spPr>
            <a:xfrm>
              <a:off x="3680750" y="2461330"/>
              <a:ext cx="5878258" cy="2943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Snagit_SNG868">
            <a:extLst>
              <a:ext uri="{FF2B5EF4-FFF2-40B4-BE49-F238E27FC236}">
                <a16:creationId xmlns:a16="http://schemas.microsoft.com/office/drawing/2014/main" id="{1AB65467-2BFA-43EE-B839-71777CBB77C4}"/>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8990" b="13087"/>
          <a:stretch/>
        </p:blipFill>
        <p:spPr>
          <a:xfrm>
            <a:off x="3680749" y="2263219"/>
            <a:ext cx="5937817" cy="3133975"/>
          </a:xfrm>
          <a:prstGeom prst="rect">
            <a:avLst/>
          </a:prstGeom>
        </p:spPr>
      </p:pic>
      <p:sp>
        <p:nvSpPr>
          <p:cNvPr id="4" name="Slide Number Placeholder 3">
            <a:extLst>
              <a:ext uri="{FF2B5EF4-FFF2-40B4-BE49-F238E27FC236}">
                <a16:creationId xmlns:a16="http://schemas.microsoft.com/office/drawing/2014/main" id="{917BF17A-538B-4DBE-9CBD-EFB605AB7EEE}"/>
              </a:ext>
            </a:extLst>
          </p:cNvPr>
          <p:cNvSpPr>
            <a:spLocks noGrp="1"/>
          </p:cNvSpPr>
          <p:nvPr>
            <p:ph type="sldNum" sz="quarter" idx="12"/>
          </p:nvPr>
        </p:nvSpPr>
        <p:spPr/>
        <p:txBody>
          <a:bodyPr/>
          <a:lstStyle/>
          <a:p>
            <a:fld id="{3A98EE3D-8CD1-4C3F-BD1C-C98C9596463C}" type="slidenum">
              <a:rPr lang="en-US" smtClean="0"/>
              <a:t>23</a:t>
            </a:fld>
            <a:endParaRPr lang="en-US" dirty="0"/>
          </a:p>
        </p:txBody>
      </p:sp>
      <p:sp>
        <p:nvSpPr>
          <p:cNvPr id="6" name="TextBox 5">
            <a:extLst>
              <a:ext uri="{FF2B5EF4-FFF2-40B4-BE49-F238E27FC236}">
                <a16:creationId xmlns:a16="http://schemas.microsoft.com/office/drawing/2014/main" id="{26E6BE56-C7E9-4822-B614-E5C635BE24C5}"/>
              </a:ext>
            </a:extLst>
          </p:cNvPr>
          <p:cNvSpPr txBox="1"/>
          <p:nvPr/>
        </p:nvSpPr>
        <p:spPr>
          <a:xfrm>
            <a:off x="3424929" y="6442631"/>
            <a:ext cx="6122504" cy="369332"/>
          </a:xfrm>
          <a:prstGeom prst="rect">
            <a:avLst/>
          </a:prstGeom>
          <a:noFill/>
        </p:spPr>
        <p:txBody>
          <a:bodyPr wrap="square">
            <a:spAutoFit/>
          </a:bodyPr>
          <a:lstStyle/>
          <a:p>
            <a:r>
              <a:rPr lang="aa-ET" dirty="0" err="1">
                <a:solidFill>
                  <a:schemeClr val="tx1">
                    <a:lumMod val="50000"/>
                    <a:lumOff val="50000"/>
                  </a:schemeClr>
                </a:solidFill>
              </a:rPr>
              <a:t>Weissgerber</a:t>
            </a:r>
            <a:r>
              <a:rPr lang="aa-ET" dirty="0">
                <a:solidFill>
                  <a:schemeClr val="tx1">
                    <a:lumMod val="50000"/>
                    <a:lumOff val="50000"/>
                  </a:schemeClr>
                </a:solidFill>
              </a:rPr>
              <a:t> et al. 2017 Data visualization, bar naked</a:t>
            </a:r>
          </a:p>
        </p:txBody>
      </p:sp>
      <p:sp>
        <p:nvSpPr>
          <p:cNvPr id="11" name="TextBox 10">
            <a:extLst>
              <a:ext uri="{FF2B5EF4-FFF2-40B4-BE49-F238E27FC236}">
                <a16:creationId xmlns:a16="http://schemas.microsoft.com/office/drawing/2014/main" id="{8B7FB399-8E65-46DA-96FF-45A00EE6160F}"/>
              </a:ext>
            </a:extLst>
          </p:cNvPr>
          <p:cNvSpPr txBox="1"/>
          <p:nvPr/>
        </p:nvSpPr>
        <p:spPr>
          <a:xfrm>
            <a:off x="6096000" y="1460806"/>
            <a:ext cx="4913179" cy="461665"/>
          </a:xfrm>
          <a:prstGeom prst="rect">
            <a:avLst/>
          </a:prstGeom>
          <a:noFill/>
        </p:spPr>
        <p:txBody>
          <a:bodyPr wrap="square" rtlCol="0">
            <a:spAutoFit/>
          </a:bodyPr>
          <a:lstStyle/>
          <a:p>
            <a:pPr algn="r"/>
            <a:r>
              <a:rPr lang="aa-ET" sz="2400" dirty="0">
                <a:solidFill>
                  <a:schemeClr val="accent4"/>
                </a:solidFill>
              </a:rPr>
              <a:t>What can be alternatives then?</a:t>
            </a:r>
            <a:endParaRPr lang="en-US" sz="2400" dirty="0">
              <a:solidFill>
                <a:schemeClr val="accent4"/>
              </a:solidFill>
            </a:endParaRPr>
          </a:p>
        </p:txBody>
      </p:sp>
      <p:pic>
        <p:nvPicPr>
          <p:cNvPr id="12" name="Picture 11">
            <a:extLst>
              <a:ext uri="{FF2B5EF4-FFF2-40B4-BE49-F238E27FC236}">
                <a16:creationId xmlns:a16="http://schemas.microsoft.com/office/drawing/2014/main" id="{C74F2836-0B80-41DB-9DD7-136CCFAAA9A8}"/>
              </a:ext>
            </a:extLst>
          </p:cNvPr>
          <p:cNvPicPr>
            <a:picLocks noChangeAspect="1"/>
          </p:cNvPicPr>
          <p:nvPr/>
        </p:nvPicPr>
        <p:blipFill rotWithShape="1">
          <a:blip r:embed="rId4"/>
          <a:srcRect l="24909" t="7032" b="44451"/>
          <a:stretch/>
        </p:blipFill>
        <p:spPr>
          <a:xfrm>
            <a:off x="1212195" y="0"/>
            <a:ext cx="4523788" cy="1887794"/>
          </a:xfrm>
          <a:prstGeom prst="rect">
            <a:avLst/>
          </a:prstGeom>
        </p:spPr>
      </p:pic>
    </p:spTree>
    <p:extLst>
      <p:ext uri="{BB962C8B-B14F-4D97-AF65-F5344CB8AC3E}">
        <p14:creationId xmlns:p14="http://schemas.microsoft.com/office/powerpoint/2010/main" val="221405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4077D9B-76FE-416D-B9C8-EA6F4CFEFE5E}"/>
              </a:ext>
            </a:extLst>
          </p:cNvPr>
          <p:cNvGrpSpPr/>
          <p:nvPr/>
        </p:nvGrpSpPr>
        <p:grpSpPr>
          <a:xfrm>
            <a:off x="3082646" y="2304808"/>
            <a:ext cx="6575563" cy="3555675"/>
            <a:chOff x="3082646" y="2304808"/>
            <a:chExt cx="6575563" cy="3555675"/>
          </a:xfrm>
        </p:grpSpPr>
        <p:pic>
          <p:nvPicPr>
            <p:cNvPr id="5" name="Snagit_SNG872">
              <a:extLst>
                <a:ext uri="{FF2B5EF4-FFF2-40B4-BE49-F238E27FC236}">
                  <a16:creationId xmlns:a16="http://schemas.microsoft.com/office/drawing/2014/main" id="{4BBE8F39-AB3D-4A6A-A13F-1D74F5F20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646" y="2304808"/>
              <a:ext cx="6575563" cy="3555675"/>
            </a:xfrm>
            <a:prstGeom prst="rect">
              <a:avLst/>
            </a:prstGeom>
          </p:spPr>
        </p:pic>
        <p:sp>
          <p:nvSpPr>
            <p:cNvPr id="7" name="Rectangle 6">
              <a:extLst>
                <a:ext uri="{FF2B5EF4-FFF2-40B4-BE49-F238E27FC236}">
                  <a16:creationId xmlns:a16="http://schemas.microsoft.com/office/drawing/2014/main" id="{12368562-366F-44C1-8F0E-987E55176877}"/>
                </a:ext>
              </a:extLst>
            </p:cNvPr>
            <p:cNvSpPr/>
            <p:nvPr/>
          </p:nvSpPr>
          <p:spPr>
            <a:xfrm>
              <a:off x="3680750" y="2461330"/>
              <a:ext cx="5878258" cy="2943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917BF17A-538B-4DBE-9CBD-EFB605AB7EEE}"/>
              </a:ext>
            </a:extLst>
          </p:cNvPr>
          <p:cNvSpPr>
            <a:spLocks noGrp="1"/>
          </p:cNvSpPr>
          <p:nvPr>
            <p:ph type="sldNum" sz="quarter" idx="12"/>
          </p:nvPr>
        </p:nvSpPr>
        <p:spPr/>
        <p:txBody>
          <a:bodyPr/>
          <a:lstStyle/>
          <a:p>
            <a:fld id="{3A98EE3D-8CD1-4C3F-BD1C-C98C9596463C}" type="slidenum">
              <a:rPr lang="en-US" smtClean="0"/>
              <a:t>24</a:t>
            </a:fld>
            <a:endParaRPr lang="en-US" dirty="0"/>
          </a:p>
        </p:txBody>
      </p:sp>
      <p:sp>
        <p:nvSpPr>
          <p:cNvPr id="6" name="TextBox 5">
            <a:extLst>
              <a:ext uri="{FF2B5EF4-FFF2-40B4-BE49-F238E27FC236}">
                <a16:creationId xmlns:a16="http://schemas.microsoft.com/office/drawing/2014/main" id="{26E6BE56-C7E9-4822-B614-E5C635BE24C5}"/>
              </a:ext>
            </a:extLst>
          </p:cNvPr>
          <p:cNvSpPr txBox="1"/>
          <p:nvPr/>
        </p:nvSpPr>
        <p:spPr>
          <a:xfrm>
            <a:off x="3424929" y="6442631"/>
            <a:ext cx="6122504" cy="369332"/>
          </a:xfrm>
          <a:prstGeom prst="rect">
            <a:avLst/>
          </a:prstGeom>
          <a:noFill/>
        </p:spPr>
        <p:txBody>
          <a:bodyPr wrap="square">
            <a:spAutoFit/>
          </a:bodyPr>
          <a:lstStyle/>
          <a:p>
            <a:r>
              <a:rPr lang="aa-ET" dirty="0" err="1">
                <a:solidFill>
                  <a:schemeClr val="tx1">
                    <a:lumMod val="50000"/>
                    <a:lumOff val="50000"/>
                  </a:schemeClr>
                </a:solidFill>
              </a:rPr>
              <a:t>Weissgerber</a:t>
            </a:r>
            <a:r>
              <a:rPr lang="aa-ET" dirty="0">
                <a:solidFill>
                  <a:schemeClr val="tx1">
                    <a:lumMod val="50000"/>
                    <a:lumOff val="50000"/>
                  </a:schemeClr>
                </a:solidFill>
              </a:rPr>
              <a:t> et al. 2017 Data visualization, bar naked</a:t>
            </a:r>
          </a:p>
        </p:txBody>
      </p:sp>
      <p:sp>
        <p:nvSpPr>
          <p:cNvPr id="11" name="TextBox 10">
            <a:extLst>
              <a:ext uri="{FF2B5EF4-FFF2-40B4-BE49-F238E27FC236}">
                <a16:creationId xmlns:a16="http://schemas.microsoft.com/office/drawing/2014/main" id="{8B7FB399-8E65-46DA-96FF-45A00EE6160F}"/>
              </a:ext>
            </a:extLst>
          </p:cNvPr>
          <p:cNvSpPr txBox="1"/>
          <p:nvPr/>
        </p:nvSpPr>
        <p:spPr>
          <a:xfrm>
            <a:off x="6096000" y="1460806"/>
            <a:ext cx="4913179" cy="461665"/>
          </a:xfrm>
          <a:prstGeom prst="rect">
            <a:avLst/>
          </a:prstGeom>
          <a:noFill/>
        </p:spPr>
        <p:txBody>
          <a:bodyPr wrap="square" rtlCol="0">
            <a:spAutoFit/>
          </a:bodyPr>
          <a:lstStyle/>
          <a:p>
            <a:pPr algn="r"/>
            <a:r>
              <a:rPr lang="aa-ET" sz="2400" dirty="0">
                <a:solidFill>
                  <a:schemeClr val="accent4"/>
                </a:solidFill>
              </a:rPr>
              <a:t>What can be alternatives then?</a:t>
            </a:r>
            <a:endParaRPr lang="en-US" sz="2400" dirty="0">
              <a:solidFill>
                <a:schemeClr val="accent4"/>
              </a:solidFill>
            </a:endParaRPr>
          </a:p>
        </p:txBody>
      </p:sp>
      <p:pic>
        <p:nvPicPr>
          <p:cNvPr id="12" name="Picture 11">
            <a:extLst>
              <a:ext uri="{FF2B5EF4-FFF2-40B4-BE49-F238E27FC236}">
                <a16:creationId xmlns:a16="http://schemas.microsoft.com/office/drawing/2014/main" id="{C74F2836-0B80-41DB-9DD7-136CCFAAA9A8}"/>
              </a:ext>
            </a:extLst>
          </p:cNvPr>
          <p:cNvPicPr>
            <a:picLocks noChangeAspect="1"/>
          </p:cNvPicPr>
          <p:nvPr/>
        </p:nvPicPr>
        <p:blipFill rotWithShape="1">
          <a:blip r:embed="rId3"/>
          <a:srcRect l="24909" t="7032" b="44451"/>
          <a:stretch/>
        </p:blipFill>
        <p:spPr>
          <a:xfrm>
            <a:off x="1212195" y="0"/>
            <a:ext cx="4523788" cy="1887794"/>
          </a:xfrm>
          <a:prstGeom prst="rect">
            <a:avLst/>
          </a:prstGeom>
        </p:spPr>
      </p:pic>
      <p:pic>
        <p:nvPicPr>
          <p:cNvPr id="15" name="Snagit_SNG857">
            <a:extLst>
              <a:ext uri="{FF2B5EF4-FFF2-40B4-BE49-F238E27FC236}">
                <a16:creationId xmlns:a16="http://schemas.microsoft.com/office/drawing/2014/main" id="{2FFCDB54-C3F2-4FC9-AC2D-DE9BC755B74E}"/>
              </a:ext>
            </a:extLst>
          </p:cNvPr>
          <p:cNvPicPr>
            <a:picLocks noChangeAspect="1"/>
          </p:cNvPicPr>
          <p:nvPr/>
        </p:nvPicPr>
        <p:blipFill rotWithShape="1">
          <a:blip r:embed="rId4">
            <a:extLst>
              <a:ext uri="{28A0092B-C50C-407E-A947-70E740481C1C}">
                <a14:useLocalDpi xmlns:a14="http://schemas.microsoft.com/office/drawing/2010/main" val="0"/>
              </a:ext>
            </a:extLst>
          </a:blip>
          <a:srcRect l="7391" b="12945"/>
          <a:stretch/>
        </p:blipFill>
        <p:spPr>
          <a:xfrm>
            <a:off x="3680750" y="2339485"/>
            <a:ext cx="5783998" cy="3016054"/>
          </a:xfrm>
          <a:prstGeom prst="rect">
            <a:avLst/>
          </a:prstGeom>
        </p:spPr>
      </p:pic>
      <p:pic>
        <p:nvPicPr>
          <p:cNvPr id="1026" name="Picture 2" descr="A Complete Guide to Box Plots | Tutorial by Chartio">
            <a:extLst>
              <a:ext uri="{FF2B5EF4-FFF2-40B4-BE49-F238E27FC236}">
                <a16:creationId xmlns:a16="http://schemas.microsoft.com/office/drawing/2014/main" id="{E1B9191F-B3B5-4406-9FB5-37A9971B8B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8227" y="1922471"/>
            <a:ext cx="3053946" cy="1694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589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4077D9B-76FE-416D-B9C8-EA6F4CFEFE5E}"/>
              </a:ext>
            </a:extLst>
          </p:cNvPr>
          <p:cNvGrpSpPr/>
          <p:nvPr/>
        </p:nvGrpSpPr>
        <p:grpSpPr>
          <a:xfrm>
            <a:off x="3082646" y="2304808"/>
            <a:ext cx="6575563" cy="3555675"/>
            <a:chOff x="3082646" y="2304808"/>
            <a:chExt cx="6575563" cy="3555675"/>
          </a:xfrm>
        </p:grpSpPr>
        <p:pic>
          <p:nvPicPr>
            <p:cNvPr id="5" name="Snagit_SNG872">
              <a:extLst>
                <a:ext uri="{FF2B5EF4-FFF2-40B4-BE49-F238E27FC236}">
                  <a16:creationId xmlns:a16="http://schemas.microsoft.com/office/drawing/2014/main" id="{4BBE8F39-AB3D-4A6A-A13F-1D74F5F20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646" y="2304808"/>
              <a:ext cx="6575563" cy="3555675"/>
            </a:xfrm>
            <a:prstGeom prst="rect">
              <a:avLst/>
            </a:prstGeom>
          </p:spPr>
        </p:pic>
        <p:sp>
          <p:nvSpPr>
            <p:cNvPr id="7" name="Rectangle 6">
              <a:extLst>
                <a:ext uri="{FF2B5EF4-FFF2-40B4-BE49-F238E27FC236}">
                  <a16:creationId xmlns:a16="http://schemas.microsoft.com/office/drawing/2014/main" id="{12368562-366F-44C1-8F0E-987E55176877}"/>
                </a:ext>
              </a:extLst>
            </p:cNvPr>
            <p:cNvSpPr/>
            <p:nvPr/>
          </p:nvSpPr>
          <p:spPr>
            <a:xfrm>
              <a:off x="3680750" y="2461330"/>
              <a:ext cx="5878258" cy="2943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917BF17A-538B-4DBE-9CBD-EFB605AB7EEE}"/>
              </a:ext>
            </a:extLst>
          </p:cNvPr>
          <p:cNvSpPr>
            <a:spLocks noGrp="1"/>
          </p:cNvSpPr>
          <p:nvPr>
            <p:ph type="sldNum" sz="quarter" idx="12"/>
          </p:nvPr>
        </p:nvSpPr>
        <p:spPr/>
        <p:txBody>
          <a:bodyPr/>
          <a:lstStyle/>
          <a:p>
            <a:fld id="{3A98EE3D-8CD1-4C3F-BD1C-C98C9596463C}" type="slidenum">
              <a:rPr lang="en-US" smtClean="0"/>
              <a:t>25</a:t>
            </a:fld>
            <a:endParaRPr lang="en-US" dirty="0"/>
          </a:p>
        </p:txBody>
      </p:sp>
      <p:sp>
        <p:nvSpPr>
          <p:cNvPr id="6" name="TextBox 5">
            <a:extLst>
              <a:ext uri="{FF2B5EF4-FFF2-40B4-BE49-F238E27FC236}">
                <a16:creationId xmlns:a16="http://schemas.microsoft.com/office/drawing/2014/main" id="{26E6BE56-C7E9-4822-B614-E5C635BE24C5}"/>
              </a:ext>
            </a:extLst>
          </p:cNvPr>
          <p:cNvSpPr txBox="1"/>
          <p:nvPr/>
        </p:nvSpPr>
        <p:spPr>
          <a:xfrm>
            <a:off x="3424929" y="6442631"/>
            <a:ext cx="6122504" cy="369332"/>
          </a:xfrm>
          <a:prstGeom prst="rect">
            <a:avLst/>
          </a:prstGeom>
          <a:noFill/>
        </p:spPr>
        <p:txBody>
          <a:bodyPr wrap="square">
            <a:spAutoFit/>
          </a:bodyPr>
          <a:lstStyle/>
          <a:p>
            <a:r>
              <a:rPr lang="aa-ET" dirty="0" err="1">
                <a:solidFill>
                  <a:schemeClr val="tx1">
                    <a:lumMod val="50000"/>
                    <a:lumOff val="50000"/>
                  </a:schemeClr>
                </a:solidFill>
              </a:rPr>
              <a:t>Weissgerber</a:t>
            </a:r>
            <a:r>
              <a:rPr lang="aa-ET" dirty="0">
                <a:solidFill>
                  <a:schemeClr val="tx1">
                    <a:lumMod val="50000"/>
                    <a:lumOff val="50000"/>
                  </a:schemeClr>
                </a:solidFill>
              </a:rPr>
              <a:t> et al. 2017 Data visualization, bar naked</a:t>
            </a:r>
          </a:p>
        </p:txBody>
      </p:sp>
      <p:sp>
        <p:nvSpPr>
          <p:cNvPr id="11" name="TextBox 10">
            <a:extLst>
              <a:ext uri="{FF2B5EF4-FFF2-40B4-BE49-F238E27FC236}">
                <a16:creationId xmlns:a16="http://schemas.microsoft.com/office/drawing/2014/main" id="{8B7FB399-8E65-46DA-96FF-45A00EE6160F}"/>
              </a:ext>
            </a:extLst>
          </p:cNvPr>
          <p:cNvSpPr txBox="1"/>
          <p:nvPr/>
        </p:nvSpPr>
        <p:spPr>
          <a:xfrm>
            <a:off x="6096000" y="1460806"/>
            <a:ext cx="4913179" cy="461665"/>
          </a:xfrm>
          <a:prstGeom prst="rect">
            <a:avLst/>
          </a:prstGeom>
          <a:noFill/>
        </p:spPr>
        <p:txBody>
          <a:bodyPr wrap="square" rtlCol="0">
            <a:spAutoFit/>
          </a:bodyPr>
          <a:lstStyle/>
          <a:p>
            <a:pPr algn="r"/>
            <a:r>
              <a:rPr lang="aa-ET" sz="2400" dirty="0">
                <a:solidFill>
                  <a:schemeClr val="accent4"/>
                </a:solidFill>
              </a:rPr>
              <a:t>What can be alternatives then?</a:t>
            </a:r>
            <a:endParaRPr lang="en-US" sz="2400" dirty="0">
              <a:solidFill>
                <a:schemeClr val="accent4"/>
              </a:solidFill>
            </a:endParaRPr>
          </a:p>
        </p:txBody>
      </p:sp>
      <p:pic>
        <p:nvPicPr>
          <p:cNvPr id="12" name="Picture 11">
            <a:extLst>
              <a:ext uri="{FF2B5EF4-FFF2-40B4-BE49-F238E27FC236}">
                <a16:creationId xmlns:a16="http://schemas.microsoft.com/office/drawing/2014/main" id="{C74F2836-0B80-41DB-9DD7-136CCFAAA9A8}"/>
              </a:ext>
            </a:extLst>
          </p:cNvPr>
          <p:cNvPicPr>
            <a:picLocks noChangeAspect="1"/>
          </p:cNvPicPr>
          <p:nvPr/>
        </p:nvPicPr>
        <p:blipFill rotWithShape="1">
          <a:blip r:embed="rId3"/>
          <a:srcRect l="24909" t="7032" b="44451"/>
          <a:stretch/>
        </p:blipFill>
        <p:spPr>
          <a:xfrm>
            <a:off x="1212195" y="0"/>
            <a:ext cx="4523788" cy="1887794"/>
          </a:xfrm>
          <a:prstGeom prst="rect">
            <a:avLst/>
          </a:prstGeom>
        </p:spPr>
      </p:pic>
      <p:pic>
        <p:nvPicPr>
          <p:cNvPr id="15" name="Snagit_SNG857">
            <a:extLst>
              <a:ext uri="{FF2B5EF4-FFF2-40B4-BE49-F238E27FC236}">
                <a16:creationId xmlns:a16="http://schemas.microsoft.com/office/drawing/2014/main" id="{2FFCDB54-C3F2-4FC9-AC2D-DE9BC755B74E}"/>
              </a:ext>
            </a:extLst>
          </p:cNvPr>
          <p:cNvPicPr>
            <a:picLocks noChangeAspect="1"/>
          </p:cNvPicPr>
          <p:nvPr/>
        </p:nvPicPr>
        <p:blipFill rotWithShape="1">
          <a:blip r:embed="rId4">
            <a:extLst>
              <a:ext uri="{28A0092B-C50C-407E-A947-70E740481C1C}">
                <a14:useLocalDpi xmlns:a14="http://schemas.microsoft.com/office/drawing/2010/main" val="0"/>
              </a:ext>
            </a:extLst>
          </a:blip>
          <a:srcRect l="7391" b="12945"/>
          <a:stretch/>
        </p:blipFill>
        <p:spPr>
          <a:xfrm>
            <a:off x="3680750" y="2339485"/>
            <a:ext cx="5783998" cy="3016054"/>
          </a:xfrm>
          <a:prstGeom prst="rect">
            <a:avLst/>
          </a:prstGeom>
        </p:spPr>
      </p:pic>
      <p:pic>
        <p:nvPicPr>
          <p:cNvPr id="3" name="Snagit_SNG85B">
            <a:extLst>
              <a:ext uri="{FF2B5EF4-FFF2-40B4-BE49-F238E27FC236}">
                <a16:creationId xmlns:a16="http://schemas.microsoft.com/office/drawing/2014/main" id="{18BEC4B0-A14B-41E1-8C40-4196A9789192}"/>
              </a:ext>
            </a:extLst>
          </p:cNvPr>
          <p:cNvPicPr>
            <a:picLocks noChangeAspect="1"/>
          </p:cNvPicPr>
          <p:nvPr/>
        </p:nvPicPr>
        <p:blipFill rotWithShape="1">
          <a:blip r:embed="rId5">
            <a:extLst>
              <a:ext uri="{28A0092B-C50C-407E-A947-70E740481C1C}">
                <a14:useLocalDpi xmlns:a14="http://schemas.microsoft.com/office/drawing/2010/main" val="0"/>
              </a:ext>
            </a:extLst>
          </a:blip>
          <a:srcRect l="8408" b="12457"/>
          <a:stretch/>
        </p:blipFill>
        <p:spPr>
          <a:xfrm>
            <a:off x="3657601" y="2351892"/>
            <a:ext cx="6011078" cy="3122934"/>
          </a:xfrm>
          <a:prstGeom prst="rect">
            <a:avLst/>
          </a:prstGeom>
        </p:spPr>
      </p:pic>
    </p:spTree>
    <p:extLst>
      <p:ext uri="{BB962C8B-B14F-4D97-AF65-F5344CB8AC3E}">
        <p14:creationId xmlns:p14="http://schemas.microsoft.com/office/powerpoint/2010/main" val="50330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4077D9B-76FE-416D-B9C8-EA6F4CFEFE5E}"/>
              </a:ext>
            </a:extLst>
          </p:cNvPr>
          <p:cNvGrpSpPr/>
          <p:nvPr/>
        </p:nvGrpSpPr>
        <p:grpSpPr>
          <a:xfrm>
            <a:off x="3082646" y="2304808"/>
            <a:ext cx="6575563" cy="3555675"/>
            <a:chOff x="3082646" y="2304808"/>
            <a:chExt cx="6575563" cy="3555675"/>
          </a:xfrm>
        </p:grpSpPr>
        <p:pic>
          <p:nvPicPr>
            <p:cNvPr id="5" name="Snagit_SNG872">
              <a:extLst>
                <a:ext uri="{FF2B5EF4-FFF2-40B4-BE49-F238E27FC236}">
                  <a16:creationId xmlns:a16="http://schemas.microsoft.com/office/drawing/2014/main" id="{4BBE8F39-AB3D-4A6A-A13F-1D74F5F20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2646" y="2304808"/>
              <a:ext cx="6575563" cy="3555675"/>
            </a:xfrm>
            <a:prstGeom prst="rect">
              <a:avLst/>
            </a:prstGeom>
          </p:spPr>
        </p:pic>
        <p:sp>
          <p:nvSpPr>
            <p:cNvPr id="7" name="Rectangle 6">
              <a:extLst>
                <a:ext uri="{FF2B5EF4-FFF2-40B4-BE49-F238E27FC236}">
                  <a16:creationId xmlns:a16="http://schemas.microsoft.com/office/drawing/2014/main" id="{12368562-366F-44C1-8F0E-987E55176877}"/>
                </a:ext>
              </a:extLst>
            </p:cNvPr>
            <p:cNvSpPr/>
            <p:nvPr/>
          </p:nvSpPr>
          <p:spPr>
            <a:xfrm>
              <a:off x="3680750" y="2461330"/>
              <a:ext cx="5878258" cy="2943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917BF17A-538B-4DBE-9CBD-EFB605AB7EEE}"/>
              </a:ext>
            </a:extLst>
          </p:cNvPr>
          <p:cNvSpPr>
            <a:spLocks noGrp="1"/>
          </p:cNvSpPr>
          <p:nvPr>
            <p:ph type="sldNum" sz="quarter" idx="12"/>
          </p:nvPr>
        </p:nvSpPr>
        <p:spPr/>
        <p:txBody>
          <a:bodyPr/>
          <a:lstStyle/>
          <a:p>
            <a:fld id="{3A98EE3D-8CD1-4C3F-BD1C-C98C9596463C}" type="slidenum">
              <a:rPr lang="en-US" smtClean="0"/>
              <a:t>26</a:t>
            </a:fld>
            <a:endParaRPr lang="en-US" dirty="0"/>
          </a:p>
        </p:txBody>
      </p:sp>
      <p:sp>
        <p:nvSpPr>
          <p:cNvPr id="6" name="TextBox 5">
            <a:extLst>
              <a:ext uri="{FF2B5EF4-FFF2-40B4-BE49-F238E27FC236}">
                <a16:creationId xmlns:a16="http://schemas.microsoft.com/office/drawing/2014/main" id="{26E6BE56-C7E9-4822-B614-E5C635BE24C5}"/>
              </a:ext>
            </a:extLst>
          </p:cNvPr>
          <p:cNvSpPr txBox="1"/>
          <p:nvPr/>
        </p:nvSpPr>
        <p:spPr>
          <a:xfrm>
            <a:off x="3424929" y="6442631"/>
            <a:ext cx="6122504" cy="369332"/>
          </a:xfrm>
          <a:prstGeom prst="rect">
            <a:avLst/>
          </a:prstGeom>
          <a:noFill/>
        </p:spPr>
        <p:txBody>
          <a:bodyPr wrap="square">
            <a:spAutoFit/>
          </a:bodyPr>
          <a:lstStyle/>
          <a:p>
            <a:r>
              <a:rPr lang="aa-ET" dirty="0" err="1">
                <a:solidFill>
                  <a:schemeClr val="tx1">
                    <a:lumMod val="50000"/>
                    <a:lumOff val="50000"/>
                  </a:schemeClr>
                </a:solidFill>
              </a:rPr>
              <a:t>Weissgerber</a:t>
            </a:r>
            <a:r>
              <a:rPr lang="aa-ET" dirty="0">
                <a:solidFill>
                  <a:schemeClr val="tx1">
                    <a:lumMod val="50000"/>
                    <a:lumOff val="50000"/>
                  </a:schemeClr>
                </a:solidFill>
              </a:rPr>
              <a:t> et al. 2017 Data visualization, bar naked</a:t>
            </a:r>
          </a:p>
        </p:txBody>
      </p:sp>
      <p:sp>
        <p:nvSpPr>
          <p:cNvPr id="11" name="TextBox 10">
            <a:extLst>
              <a:ext uri="{FF2B5EF4-FFF2-40B4-BE49-F238E27FC236}">
                <a16:creationId xmlns:a16="http://schemas.microsoft.com/office/drawing/2014/main" id="{8B7FB399-8E65-46DA-96FF-45A00EE6160F}"/>
              </a:ext>
            </a:extLst>
          </p:cNvPr>
          <p:cNvSpPr txBox="1"/>
          <p:nvPr/>
        </p:nvSpPr>
        <p:spPr>
          <a:xfrm>
            <a:off x="6096000" y="1460806"/>
            <a:ext cx="4913179" cy="461665"/>
          </a:xfrm>
          <a:prstGeom prst="rect">
            <a:avLst/>
          </a:prstGeom>
          <a:noFill/>
        </p:spPr>
        <p:txBody>
          <a:bodyPr wrap="square" rtlCol="0">
            <a:spAutoFit/>
          </a:bodyPr>
          <a:lstStyle/>
          <a:p>
            <a:pPr algn="r"/>
            <a:r>
              <a:rPr lang="aa-ET" sz="2400" dirty="0">
                <a:solidFill>
                  <a:schemeClr val="accent4"/>
                </a:solidFill>
              </a:rPr>
              <a:t>What can be alternatives then?</a:t>
            </a:r>
            <a:endParaRPr lang="en-US" sz="2400" dirty="0">
              <a:solidFill>
                <a:schemeClr val="accent4"/>
              </a:solidFill>
            </a:endParaRPr>
          </a:p>
        </p:txBody>
      </p:sp>
      <p:pic>
        <p:nvPicPr>
          <p:cNvPr id="12" name="Picture 11">
            <a:extLst>
              <a:ext uri="{FF2B5EF4-FFF2-40B4-BE49-F238E27FC236}">
                <a16:creationId xmlns:a16="http://schemas.microsoft.com/office/drawing/2014/main" id="{C74F2836-0B80-41DB-9DD7-136CCFAAA9A8}"/>
              </a:ext>
            </a:extLst>
          </p:cNvPr>
          <p:cNvPicPr>
            <a:picLocks noChangeAspect="1"/>
          </p:cNvPicPr>
          <p:nvPr/>
        </p:nvPicPr>
        <p:blipFill rotWithShape="1">
          <a:blip r:embed="rId3"/>
          <a:srcRect l="24909" t="7032" b="44451"/>
          <a:stretch/>
        </p:blipFill>
        <p:spPr>
          <a:xfrm>
            <a:off x="1212195" y="0"/>
            <a:ext cx="4523788" cy="1887794"/>
          </a:xfrm>
          <a:prstGeom prst="rect">
            <a:avLst/>
          </a:prstGeom>
        </p:spPr>
      </p:pic>
      <p:pic>
        <p:nvPicPr>
          <p:cNvPr id="9" name="Snagit_SNG850">
            <a:extLst>
              <a:ext uri="{FF2B5EF4-FFF2-40B4-BE49-F238E27FC236}">
                <a16:creationId xmlns:a16="http://schemas.microsoft.com/office/drawing/2014/main" id="{D026ED30-52C0-46E2-B8A9-825985D6C832}"/>
              </a:ext>
            </a:extLst>
          </p:cNvPr>
          <p:cNvPicPr>
            <a:picLocks noChangeAspect="1"/>
          </p:cNvPicPr>
          <p:nvPr/>
        </p:nvPicPr>
        <p:blipFill rotWithShape="1">
          <a:blip r:embed="rId4">
            <a:extLst>
              <a:ext uri="{28A0092B-C50C-407E-A947-70E740481C1C}">
                <a14:useLocalDpi xmlns:a14="http://schemas.microsoft.com/office/drawing/2010/main" val="0"/>
              </a:ext>
            </a:extLst>
          </a:blip>
          <a:srcRect l="8715" b="16702"/>
          <a:stretch/>
        </p:blipFill>
        <p:spPr>
          <a:xfrm>
            <a:off x="3634451" y="2334911"/>
            <a:ext cx="5901407" cy="2954719"/>
          </a:xfrm>
          <a:prstGeom prst="rect">
            <a:avLst/>
          </a:prstGeom>
        </p:spPr>
      </p:pic>
    </p:spTree>
    <p:extLst>
      <p:ext uri="{BB962C8B-B14F-4D97-AF65-F5344CB8AC3E}">
        <p14:creationId xmlns:p14="http://schemas.microsoft.com/office/powerpoint/2010/main" val="106824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64A8C-5FAF-4821-A3D8-C610CD39820B}"/>
              </a:ext>
            </a:extLst>
          </p:cNvPr>
          <p:cNvSpPr>
            <a:spLocks noGrp="1"/>
          </p:cNvSpPr>
          <p:nvPr>
            <p:ph type="title"/>
          </p:nvPr>
        </p:nvSpPr>
        <p:spPr>
          <a:xfrm>
            <a:off x="481420" y="786383"/>
            <a:ext cx="3810000" cy="2093975"/>
          </a:xfrm>
        </p:spPr>
        <p:txBody>
          <a:bodyPr/>
          <a:lstStyle/>
          <a:p>
            <a:r>
              <a:rPr lang="aa-ET" dirty="0"/>
              <a:t>Why Art?</a:t>
            </a:r>
            <a:endParaRPr lang="en-US" dirty="0"/>
          </a:p>
        </p:txBody>
      </p:sp>
      <p:sp>
        <p:nvSpPr>
          <p:cNvPr id="5" name="Slide Number Placeholder 4">
            <a:extLst>
              <a:ext uri="{FF2B5EF4-FFF2-40B4-BE49-F238E27FC236}">
                <a16:creationId xmlns:a16="http://schemas.microsoft.com/office/drawing/2014/main" id="{8E261240-ED65-49A5-BA1E-1CB0BBA581AC}"/>
              </a:ext>
            </a:extLst>
          </p:cNvPr>
          <p:cNvSpPr>
            <a:spLocks noGrp="1"/>
          </p:cNvSpPr>
          <p:nvPr>
            <p:ph type="sldNum" sz="quarter" idx="12"/>
          </p:nvPr>
        </p:nvSpPr>
        <p:spPr/>
        <p:txBody>
          <a:bodyPr/>
          <a:lstStyle/>
          <a:p>
            <a:fld id="{3A98EE3D-8CD1-4C3F-BD1C-C98C9596463C}" type="slidenum">
              <a:rPr lang="en-US" smtClean="0"/>
              <a:pPr/>
              <a:t>27</a:t>
            </a:fld>
            <a:endParaRPr lang="en-US" dirty="0"/>
          </a:p>
        </p:txBody>
      </p:sp>
      <p:sp>
        <p:nvSpPr>
          <p:cNvPr id="3" name="Content Placeholder 2">
            <a:extLst>
              <a:ext uri="{FF2B5EF4-FFF2-40B4-BE49-F238E27FC236}">
                <a16:creationId xmlns:a16="http://schemas.microsoft.com/office/drawing/2014/main" id="{57DFF755-1EA9-49A3-A196-6AFA58EE245D}"/>
              </a:ext>
            </a:extLst>
          </p:cNvPr>
          <p:cNvSpPr>
            <a:spLocks noGrp="1"/>
          </p:cNvSpPr>
          <p:nvPr>
            <p:ph idx="1"/>
          </p:nvPr>
        </p:nvSpPr>
        <p:spPr>
          <a:xfrm>
            <a:off x="5040365" y="843895"/>
            <a:ext cx="6418210" cy="497225"/>
          </a:xfrm>
        </p:spPr>
        <p:txBody>
          <a:bodyPr/>
          <a:lstStyle/>
          <a:p>
            <a:r>
              <a:rPr lang="aa-ET" b="1" dirty="0"/>
              <a:t>Summary statistics</a:t>
            </a:r>
            <a:r>
              <a:rPr lang="aa-ET" dirty="0"/>
              <a:t> alone can tell a lie.</a:t>
            </a:r>
          </a:p>
        </p:txBody>
      </p:sp>
      <p:pic>
        <p:nvPicPr>
          <p:cNvPr id="30" name="Content Placeholder 5">
            <a:extLst>
              <a:ext uri="{FF2B5EF4-FFF2-40B4-BE49-F238E27FC236}">
                <a16:creationId xmlns:a16="http://schemas.microsoft.com/office/drawing/2014/main" id="{CC81181C-F597-475C-AE1D-7DC0DAC2B5FC}"/>
              </a:ext>
            </a:extLst>
          </p:cNvPr>
          <p:cNvPicPr>
            <a:picLocks noChangeAspect="1"/>
          </p:cNvPicPr>
          <p:nvPr/>
        </p:nvPicPr>
        <p:blipFill rotWithShape="1">
          <a:blip r:embed="rId3"/>
          <a:srcRect t="7716" b="44753"/>
          <a:stretch/>
        </p:blipFill>
        <p:spPr>
          <a:xfrm>
            <a:off x="5040365" y="1820884"/>
            <a:ext cx="6418211" cy="1970309"/>
          </a:xfrm>
          <a:prstGeom prst="rect">
            <a:avLst/>
          </a:prstGeom>
        </p:spPr>
      </p:pic>
      <p:pic>
        <p:nvPicPr>
          <p:cNvPr id="4" name="Picture 3">
            <a:extLst>
              <a:ext uri="{FF2B5EF4-FFF2-40B4-BE49-F238E27FC236}">
                <a16:creationId xmlns:a16="http://schemas.microsoft.com/office/drawing/2014/main" id="{F55EEFEA-0307-43B6-9806-86ED1A046EF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89905" y="3947056"/>
            <a:ext cx="6078855" cy="201564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8FD13289-AAB7-40F8-B678-5E512B0D471E}"/>
              </a:ext>
            </a:extLst>
          </p:cNvPr>
          <p:cNvSpPr txBox="1"/>
          <p:nvPr/>
        </p:nvSpPr>
        <p:spPr>
          <a:xfrm>
            <a:off x="828270" y="3098696"/>
            <a:ext cx="2558415" cy="523220"/>
          </a:xfrm>
          <a:prstGeom prst="rect">
            <a:avLst/>
          </a:prstGeom>
          <a:noFill/>
        </p:spPr>
        <p:txBody>
          <a:bodyPr wrap="square">
            <a:spAutoFit/>
          </a:bodyPr>
          <a:lstStyle/>
          <a:p>
            <a:r>
              <a:rPr lang="aa-ET" sz="2800" b="1" dirty="0">
                <a:solidFill>
                  <a:schemeClr val="accent4">
                    <a:lumMod val="60000"/>
                    <a:lumOff val="40000"/>
                  </a:schemeClr>
                </a:solidFill>
                <a:latin typeface="+mn-lt"/>
              </a:rPr>
              <a:t>A</a:t>
            </a:r>
            <a:r>
              <a:rPr lang="aa-ET" sz="2800" dirty="0">
                <a:solidFill>
                  <a:schemeClr val="accent4">
                    <a:lumMod val="20000"/>
                    <a:lumOff val="80000"/>
                  </a:schemeClr>
                </a:solidFill>
                <a:latin typeface="+mn-lt"/>
              </a:rPr>
              <a:t>ppropriate</a:t>
            </a:r>
            <a:endParaRPr lang="en-US" sz="2800" dirty="0">
              <a:solidFill>
                <a:schemeClr val="accent4">
                  <a:lumMod val="20000"/>
                  <a:lumOff val="80000"/>
                </a:schemeClr>
              </a:solidFill>
              <a:latin typeface="+mn-lt"/>
            </a:endParaRPr>
          </a:p>
        </p:txBody>
      </p:sp>
      <p:sp>
        <p:nvSpPr>
          <p:cNvPr id="8" name="TextBox 7">
            <a:extLst>
              <a:ext uri="{FF2B5EF4-FFF2-40B4-BE49-F238E27FC236}">
                <a16:creationId xmlns:a16="http://schemas.microsoft.com/office/drawing/2014/main" id="{28A3F5D5-1543-4EF0-9495-924674929A0D}"/>
              </a:ext>
            </a:extLst>
          </p:cNvPr>
          <p:cNvSpPr txBox="1"/>
          <p:nvPr/>
        </p:nvSpPr>
        <p:spPr>
          <a:xfrm>
            <a:off x="853670" y="3546202"/>
            <a:ext cx="2558415" cy="954107"/>
          </a:xfrm>
          <a:prstGeom prst="rect">
            <a:avLst/>
          </a:prstGeom>
          <a:noFill/>
        </p:spPr>
        <p:txBody>
          <a:bodyPr wrap="square">
            <a:spAutoFit/>
          </a:bodyPr>
          <a:lstStyle/>
          <a:p>
            <a:r>
              <a:rPr lang="aa-ET" sz="2800" b="1" dirty="0">
                <a:solidFill>
                  <a:schemeClr val="accent4">
                    <a:lumMod val="60000"/>
                    <a:lumOff val="40000"/>
                  </a:schemeClr>
                </a:solidFill>
                <a:latin typeface="+mn-lt"/>
              </a:rPr>
              <a:t>R</a:t>
            </a:r>
            <a:r>
              <a:rPr lang="aa-ET" sz="2800" dirty="0">
                <a:solidFill>
                  <a:schemeClr val="accent4">
                    <a:lumMod val="20000"/>
                    <a:lumOff val="80000"/>
                  </a:schemeClr>
                </a:solidFill>
                <a:latin typeface="+mn-lt"/>
              </a:rPr>
              <a:t>epresentation</a:t>
            </a:r>
            <a:r>
              <a:rPr lang="aa-ET" sz="2800" dirty="0">
                <a:solidFill>
                  <a:schemeClr val="accent4">
                    <a:lumMod val="40000"/>
                    <a:lumOff val="60000"/>
                  </a:schemeClr>
                </a:solidFill>
                <a:latin typeface="+mn-lt"/>
              </a:rPr>
              <a:t> </a:t>
            </a:r>
            <a:br>
              <a:rPr lang="aa-ET" sz="2800" dirty="0">
                <a:solidFill>
                  <a:schemeClr val="accent4">
                    <a:lumMod val="40000"/>
                    <a:lumOff val="60000"/>
                  </a:schemeClr>
                </a:solidFill>
                <a:latin typeface="+mn-lt"/>
              </a:rPr>
            </a:br>
            <a:r>
              <a:rPr lang="aa-ET" sz="2800" b="1" dirty="0">
                <a:solidFill>
                  <a:schemeClr val="accent4">
                    <a:lumMod val="60000"/>
                    <a:lumOff val="40000"/>
                  </a:schemeClr>
                </a:solidFill>
                <a:latin typeface="+mn-lt"/>
              </a:rPr>
              <a:t>T</a:t>
            </a:r>
            <a:r>
              <a:rPr lang="aa-ET" sz="2800" dirty="0">
                <a:solidFill>
                  <a:schemeClr val="accent4">
                    <a:lumMod val="20000"/>
                    <a:lumOff val="80000"/>
                  </a:schemeClr>
                </a:solidFill>
                <a:latin typeface="+mn-lt"/>
              </a:rPr>
              <a:t>echnique</a:t>
            </a:r>
            <a:endParaRPr lang="en-US" sz="2800" dirty="0">
              <a:solidFill>
                <a:schemeClr val="accent4">
                  <a:lumMod val="20000"/>
                  <a:lumOff val="80000"/>
                </a:schemeClr>
              </a:solidFill>
              <a:latin typeface="+mn-lt"/>
            </a:endParaRPr>
          </a:p>
        </p:txBody>
      </p:sp>
      <p:pic>
        <p:nvPicPr>
          <p:cNvPr id="6" name="Picture 5">
            <a:extLst>
              <a:ext uri="{FF2B5EF4-FFF2-40B4-BE49-F238E27FC236}">
                <a16:creationId xmlns:a16="http://schemas.microsoft.com/office/drawing/2014/main" id="{D31A6517-10A8-4D20-8C3A-6FCAD134D26D}"/>
              </a:ext>
            </a:extLst>
          </p:cNvPr>
          <p:cNvPicPr>
            <a:picLocks noChangeAspect="1"/>
          </p:cNvPicPr>
          <p:nvPr/>
        </p:nvPicPr>
        <p:blipFill>
          <a:blip r:embed="rId5"/>
          <a:stretch>
            <a:fillRect/>
          </a:stretch>
        </p:blipFill>
        <p:spPr>
          <a:xfrm>
            <a:off x="5228362" y="6963551"/>
            <a:ext cx="6166854" cy="3309596"/>
          </a:xfrm>
          <a:prstGeom prst="rect">
            <a:avLst/>
          </a:prstGeom>
        </p:spPr>
      </p:pic>
    </p:spTree>
    <p:extLst>
      <p:ext uri="{BB962C8B-B14F-4D97-AF65-F5344CB8AC3E}">
        <p14:creationId xmlns:p14="http://schemas.microsoft.com/office/powerpoint/2010/main" val="1863269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64A8C-5FAF-4821-A3D8-C610CD39820B}"/>
              </a:ext>
            </a:extLst>
          </p:cNvPr>
          <p:cNvSpPr>
            <a:spLocks noGrp="1"/>
          </p:cNvSpPr>
          <p:nvPr>
            <p:ph type="title"/>
          </p:nvPr>
        </p:nvSpPr>
        <p:spPr>
          <a:xfrm>
            <a:off x="481420" y="786383"/>
            <a:ext cx="3810000" cy="2093975"/>
          </a:xfrm>
        </p:spPr>
        <p:txBody>
          <a:bodyPr/>
          <a:lstStyle/>
          <a:p>
            <a:r>
              <a:rPr lang="aa-ET" dirty="0"/>
              <a:t>Why Art?</a:t>
            </a:r>
            <a:endParaRPr lang="en-US" dirty="0"/>
          </a:p>
        </p:txBody>
      </p:sp>
      <p:sp>
        <p:nvSpPr>
          <p:cNvPr id="5" name="Slide Number Placeholder 4">
            <a:extLst>
              <a:ext uri="{FF2B5EF4-FFF2-40B4-BE49-F238E27FC236}">
                <a16:creationId xmlns:a16="http://schemas.microsoft.com/office/drawing/2014/main" id="{8E261240-ED65-49A5-BA1E-1CB0BBA581AC}"/>
              </a:ext>
            </a:extLst>
          </p:cNvPr>
          <p:cNvSpPr>
            <a:spLocks noGrp="1"/>
          </p:cNvSpPr>
          <p:nvPr>
            <p:ph type="sldNum" sz="quarter" idx="12"/>
          </p:nvPr>
        </p:nvSpPr>
        <p:spPr/>
        <p:txBody>
          <a:bodyPr/>
          <a:lstStyle/>
          <a:p>
            <a:fld id="{3A98EE3D-8CD1-4C3F-BD1C-C98C9596463C}" type="slidenum">
              <a:rPr lang="en-US" smtClean="0"/>
              <a:pPr/>
              <a:t>28</a:t>
            </a:fld>
            <a:endParaRPr lang="en-US" dirty="0"/>
          </a:p>
        </p:txBody>
      </p:sp>
      <p:sp>
        <p:nvSpPr>
          <p:cNvPr id="3" name="Content Placeholder 2">
            <a:extLst>
              <a:ext uri="{FF2B5EF4-FFF2-40B4-BE49-F238E27FC236}">
                <a16:creationId xmlns:a16="http://schemas.microsoft.com/office/drawing/2014/main" id="{57DFF755-1EA9-49A3-A196-6AFA58EE245D}"/>
              </a:ext>
            </a:extLst>
          </p:cNvPr>
          <p:cNvSpPr>
            <a:spLocks noGrp="1"/>
          </p:cNvSpPr>
          <p:nvPr>
            <p:ph idx="1"/>
          </p:nvPr>
        </p:nvSpPr>
        <p:spPr>
          <a:xfrm>
            <a:off x="5040365" y="843895"/>
            <a:ext cx="6418210" cy="497225"/>
          </a:xfrm>
        </p:spPr>
        <p:txBody>
          <a:bodyPr>
            <a:normAutofit/>
          </a:bodyPr>
          <a:lstStyle/>
          <a:p>
            <a:r>
              <a:rPr lang="aa-ET" dirty="0">
                <a:solidFill>
                  <a:schemeClr val="accent4"/>
                </a:solidFill>
              </a:rPr>
              <a:t>Good design for effective communication</a:t>
            </a:r>
          </a:p>
        </p:txBody>
      </p:sp>
      <p:pic>
        <p:nvPicPr>
          <p:cNvPr id="30" name="Content Placeholder 5">
            <a:extLst>
              <a:ext uri="{FF2B5EF4-FFF2-40B4-BE49-F238E27FC236}">
                <a16:creationId xmlns:a16="http://schemas.microsoft.com/office/drawing/2014/main" id="{CC81181C-F597-475C-AE1D-7DC0DAC2B5FC}"/>
              </a:ext>
            </a:extLst>
          </p:cNvPr>
          <p:cNvPicPr>
            <a:picLocks noChangeAspect="1"/>
          </p:cNvPicPr>
          <p:nvPr/>
        </p:nvPicPr>
        <p:blipFill rotWithShape="1">
          <a:blip r:embed="rId3"/>
          <a:srcRect t="7716" b="44753"/>
          <a:stretch/>
        </p:blipFill>
        <p:spPr>
          <a:xfrm>
            <a:off x="12609565" y="1820884"/>
            <a:ext cx="6418211" cy="1970309"/>
          </a:xfrm>
          <a:prstGeom prst="rect">
            <a:avLst/>
          </a:prstGeom>
        </p:spPr>
      </p:pic>
      <p:pic>
        <p:nvPicPr>
          <p:cNvPr id="4" name="Picture 3">
            <a:extLst>
              <a:ext uri="{FF2B5EF4-FFF2-40B4-BE49-F238E27FC236}">
                <a16:creationId xmlns:a16="http://schemas.microsoft.com/office/drawing/2014/main" id="{F55EEFEA-0307-43B6-9806-86ED1A046EF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2859105" y="3947056"/>
            <a:ext cx="6078855" cy="201564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8FD13289-AAB7-40F8-B678-5E512B0D471E}"/>
              </a:ext>
            </a:extLst>
          </p:cNvPr>
          <p:cNvSpPr txBox="1"/>
          <p:nvPr/>
        </p:nvSpPr>
        <p:spPr>
          <a:xfrm>
            <a:off x="828270" y="3098696"/>
            <a:ext cx="2558415" cy="523220"/>
          </a:xfrm>
          <a:prstGeom prst="rect">
            <a:avLst/>
          </a:prstGeom>
          <a:noFill/>
        </p:spPr>
        <p:txBody>
          <a:bodyPr wrap="square">
            <a:spAutoFit/>
          </a:bodyPr>
          <a:lstStyle/>
          <a:p>
            <a:r>
              <a:rPr lang="aa-ET" sz="2800" b="1" dirty="0">
                <a:solidFill>
                  <a:schemeClr val="accent4">
                    <a:lumMod val="60000"/>
                    <a:lumOff val="40000"/>
                  </a:schemeClr>
                </a:solidFill>
                <a:latin typeface="+mn-lt"/>
              </a:rPr>
              <a:t>A</a:t>
            </a:r>
            <a:r>
              <a:rPr lang="aa-ET" sz="2800" dirty="0">
                <a:solidFill>
                  <a:schemeClr val="accent4">
                    <a:lumMod val="20000"/>
                    <a:lumOff val="80000"/>
                  </a:schemeClr>
                </a:solidFill>
              </a:rPr>
              <a:t>ttractive</a:t>
            </a:r>
            <a:endParaRPr lang="en-US" sz="2800" dirty="0">
              <a:solidFill>
                <a:schemeClr val="accent4">
                  <a:lumMod val="20000"/>
                  <a:lumOff val="80000"/>
                </a:schemeClr>
              </a:solidFill>
            </a:endParaRPr>
          </a:p>
        </p:txBody>
      </p:sp>
      <p:sp>
        <p:nvSpPr>
          <p:cNvPr id="8" name="TextBox 7">
            <a:extLst>
              <a:ext uri="{FF2B5EF4-FFF2-40B4-BE49-F238E27FC236}">
                <a16:creationId xmlns:a16="http://schemas.microsoft.com/office/drawing/2014/main" id="{28A3F5D5-1543-4EF0-9495-924674929A0D}"/>
              </a:ext>
            </a:extLst>
          </p:cNvPr>
          <p:cNvSpPr txBox="1"/>
          <p:nvPr/>
        </p:nvSpPr>
        <p:spPr>
          <a:xfrm>
            <a:off x="853670" y="3546202"/>
            <a:ext cx="2558415" cy="954107"/>
          </a:xfrm>
          <a:prstGeom prst="rect">
            <a:avLst/>
          </a:prstGeom>
          <a:noFill/>
        </p:spPr>
        <p:txBody>
          <a:bodyPr wrap="square">
            <a:spAutoFit/>
          </a:bodyPr>
          <a:lstStyle/>
          <a:p>
            <a:r>
              <a:rPr lang="aa-ET" sz="2800" b="1" dirty="0">
                <a:solidFill>
                  <a:schemeClr val="accent4">
                    <a:lumMod val="60000"/>
                    <a:lumOff val="40000"/>
                  </a:schemeClr>
                </a:solidFill>
                <a:latin typeface="+mn-lt"/>
              </a:rPr>
              <a:t>R</a:t>
            </a:r>
            <a:r>
              <a:rPr lang="aa-ET" sz="2800" dirty="0">
                <a:solidFill>
                  <a:schemeClr val="accent4">
                    <a:lumMod val="20000"/>
                    <a:lumOff val="80000"/>
                  </a:schemeClr>
                </a:solidFill>
                <a:latin typeface="+mn-lt"/>
              </a:rPr>
              <a:t>epresentation</a:t>
            </a:r>
            <a:r>
              <a:rPr lang="aa-ET" sz="2800" dirty="0">
                <a:solidFill>
                  <a:schemeClr val="accent4">
                    <a:lumMod val="40000"/>
                    <a:lumOff val="60000"/>
                  </a:schemeClr>
                </a:solidFill>
                <a:latin typeface="+mn-lt"/>
              </a:rPr>
              <a:t> </a:t>
            </a:r>
            <a:br>
              <a:rPr lang="aa-ET" sz="2800" dirty="0">
                <a:solidFill>
                  <a:schemeClr val="accent4">
                    <a:lumMod val="40000"/>
                    <a:lumOff val="60000"/>
                  </a:schemeClr>
                </a:solidFill>
                <a:latin typeface="+mn-lt"/>
              </a:rPr>
            </a:br>
            <a:r>
              <a:rPr lang="aa-ET" sz="2800" b="1" dirty="0">
                <a:solidFill>
                  <a:schemeClr val="accent4">
                    <a:lumMod val="60000"/>
                    <a:lumOff val="40000"/>
                  </a:schemeClr>
                </a:solidFill>
                <a:latin typeface="+mn-lt"/>
              </a:rPr>
              <a:t>T</a:t>
            </a:r>
            <a:r>
              <a:rPr lang="aa-ET" sz="2800" dirty="0">
                <a:solidFill>
                  <a:schemeClr val="accent4">
                    <a:lumMod val="20000"/>
                    <a:lumOff val="80000"/>
                  </a:schemeClr>
                </a:solidFill>
                <a:latin typeface="+mn-lt"/>
              </a:rPr>
              <a:t>echnique</a:t>
            </a:r>
            <a:endParaRPr lang="en-US" sz="2800" dirty="0">
              <a:solidFill>
                <a:schemeClr val="accent4">
                  <a:lumMod val="20000"/>
                  <a:lumOff val="80000"/>
                </a:schemeClr>
              </a:solidFill>
              <a:latin typeface="+mn-lt"/>
            </a:endParaRPr>
          </a:p>
        </p:txBody>
      </p:sp>
      <p:sp>
        <p:nvSpPr>
          <p:cNvPr id="10" name="TextBox 9">
            <a:extLst>
              <a:ext uri="{FF2B5EF4-FFF2-40B4-BE49-F238E27FC236}">
                <a16:creationId xmlns:a16="http://schemas.microsoft.com/office/drawing/2014/main" id="{87B0C518-3601-4259-9A52-59354E268507}"/>
              </a:ext>
            </a:extLst>
          </p:cNvPr>
          <p:cNvSpPr txBox="1"/>
          <p:nvPr/>
        </p:nvSpPr>
        <p:spPr>
          <a:xfrm>
            <a:off x="5040365" y="0"/>
            <a:ext cx="6124352" cy="253916"/>
          </a:xfrm>
          <a:prstGeom prst="rect">
            <a:avLst/>
          </a:prstGeom>
          <a:noFill/>
        </p:spPr>
        <p:txBody>
          <a:bodyPr wrap="square">
            <a:spAutoFit/>
          </a:bodyPr>
          <a:lstStyle/>
          <a:p>
            <a:r>
              <a:rPr lang="en-US" sz="1050" b="0" i="0" dirty="0" err="1">
                <a:solidFill>
                  <a:schemeClr val="bg1">
                    <a:lumMod val="50000"/>
                  </a:schemeClr>
                </a:solidFill>
                <a:effectLst/>
                <a:latin typeface="proxima-nova"/>
              </a:rPr>
              <a:t>Knaflic</a:t>
            </a:r>
            <a:r>
              <a:rPr lang="en-US" sz="1050" b="0" i="0" dirty="0">
                <a:solidFill>
                  <a:schemeClr val="bg1">
                    <a:lumMod val="50000"/>
                  </a:schemeClr>
                </a:solidFill>
                <a:effectLst/>
                <a:latin typeface="proxima-nova"/>
              </a:rPr>
              <a:t>, Cole. </a:t>
            </a:r>
            <a:r>
              <a:rPr lang="en-US" sz="1050" b="0" i="1" dirty="0">
                <a:solidFill>
                  <a:schemeClr val="bg1">
                    <a:lumMod val="50000"/>
                  </a:schemeClr>
                </a:solidFill>
                <a:effectLst/>
                <a:latin typeface="proxima-nova"/>
              </a:rPr>
              <a:t>Storytelling With Data: A Data Visualization Guide for Business Professionals</a:t>
            </a:r>
            <a:r>
              <a:rPr lang="en-US" sz="1050" b="0" i="0" dirty="0">
                <a:solidFill>
                  <a:schemeClr val="bg1">
                    <a:lumMod val="50000"/>
                  </a:schemeClr>
                </a:solidFill>
                <a:effectLst/>
                <a:latin typeface="proxima-nova"/>
              </a:rPr>
              <a:t>, Wiley, © 2015.</a:t>
            </a:r>
            <a:endParaRPr lang="en-US" sz="1050" dirty="0">
              <a:solidFill>
                <a:schemeClr val="bg1">
                  <a:lumMod val="50000"/>
                </a:schemeClr>
              </a:solidFill>
            </a:endParaRPr>
          </a:p>
        </p:txBody>
      </p:sp>
    </p:spTree>
    <p:extLst>
      <p:ext uri="{BB962C8B-B14F-4D97-AF65-F5344CB8AC3E}">
        <p14:creationId xmlns:p14="http://schemas.microsoft.com/office/powerpoint/2010/main" val="2490284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afterEffect">
                                  <p:stCondLst>
                                    <p:cond delay="500"/>
                                  </p:stCondLst>
                                  <p:childTnLst>
                                    <p:animRot by="120000">
                                      <p:cBhvr>
                                        <p:cTn id="6" dur="100" fill="hold">
                                          <p:stCondLst>
                                            <p:cond delay="0"/>
                                          </p:stCondLst>
                                        </p:cTn>
                                        <p:tgtEl>
                                          <p:spTgt spid="32"/>
                                        </p:tgtEl>
                                        <p:attrNameLst>
                                          <p:attrName>r</p:attrName>
                                        </p:attrNameLst>
                                      </p:cBhvr>
                                    </p:animRot>
                                    <p:animRot by="-240000">
                                      <p:cBhvr>
                                        <p:cTn id="7" dur="200" fill="hold">
                                          <p:stCondLst>
                                            <p:cond delay="200"/>
                                          </p:stCondLst>
                                        </p:cTn>
                                        <p:tgtEl>
                                          <p:spTgt spid="32"/>
                                        </p:tgtEl>
                                        <p:attrNameLst>
                                          <p:attrName>r</p:attrName>
                                        </p:attrNameLst>
                                      </p:cBhvr>
                                    </p:animRot>
                                    <p:animRot by="240000">
                                      <p:cBhvr>
                                        <p:cTn id="8" dur="200" fill="hold">
                                          <p:stCondLst>
                                            <p:cond delay="400"/>
                                          </p:stCondLst>
                                        </p:cTn>
                                        <p:tgtEl>
                                          <p:spTgt spid="32"/>
                                        </p:tgtEl>
                                        <p:attrNameLst>
                                          <p:attrName>r</p:attrName>
                                        </p:attrNameLst>
                                      </p:cBhvr>
                                    </p:animRot>
                                    <p:animRot by="-240000">
                                      <p:cBhvr>
                                        <p:cTn id="9" dur="200" fill="hold">
                                          <p:stCondLst>
                                            <p:cond delay="600"/>
                                          </p:stCondLst>
                                        </p:cTn>
                                        <p:tgtEl>
                                          <p:spTgt spid="32"/>
                                        </p:tgtEl>
                                        <p:attrNameLst>
                                          <p:attrName>r</p:attrName>
                                        </p:attrNameLst>
                                      </p:cBhvr>
                                    </p:animRot>
                                    <p:animRot by="120000">
                                      <p:cBhvr>
                                        <p:cTn id="10" dur="200" fill="hold">
                                          <p:stCondLst>
                                            <p:cond delay="800"/>
                                          </p:stCondLst>
                                        </p:cTn>
                                        <p:tgtEl>
                                          <p:spTgt spid="3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2"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64A8C-5FAF-4821-A3D8-C610CD39820B}"/>
              </a:ext>
            </a:extLst>
          </p:cNvPr>
          <p:cNvSpPr>
            <a:spLocks noGrp="1"/>
          </p:cNvSpPr>
          <p:nvPr>
            <p:ph type="title"/>
          </p:nvPr>
        </p:nvSpPr>
        <p:spPr>
          <a:xfrm>
            <a:off x="481420" y="786383"/>
            <a:ext cx="3810000" cy="2093975"/>
          </a:xfrm>
        </p:spPr>
        <p:txBody>
          <a:bodyPr/>
          <a:lstStyle/>
          <a:p>
            <a:r>
              <a:rPr lang="aa-ET" dirty="0"/>
              <a:t>Why Art?</a:t>
            </a:r>
            <a:endParaRPr lang="en-US" dirty="0"/>
          </a:p>
        </p:txBody>
      </p:sp>
      <p:sp>
        <p:nvSpPr>
          <p:cNvPr id="5" name="Slide Number Placeholder 4">
            <a:extLst>
              <a:ext uri="{FF2B5EF4-FFF2-40B4-BE49-F238E27FC236}">
                <a16:creationId xmlns:a16="http://schemas.microsoft.com/office/drawing/2014/main" id="{8E261240-ED65-49A5-BA1E-1CB0BBA581AC}"/>
              </a:ext>
            </a:extLst>
          </p:cNvPr>
          <p:cNvSpPr>
            <a:spLocks noGrp="1"/>
          </p:cNvSpPr>
          <p:nvPr>
            <p:ph type="sldNum" sz="quarter" idx="12"/>
          </p:nvPr>
        </p:nvSpPr>
        <p:spPr/>
        <p:txBody>
          <a:bodyPr/>
          <a:lstStyle/>
          <a:p>
            <a:fld id="{3A98EE3D-8CD1-4C3F-BD1C-C98C9596463C}" type="slidenum">
              <a:rPr lang="en-US" smtClean="0"/>
              <a:pPr/>
              <a:t>29</a:t>
            </a:fld>
            <a:endParaRPr lang="en-US" dirty="0"/>
          </a:p>
        </p:txBody>
      </p:sp>
      <p:sp>
        <p:nvSpPr>
          <p:cNvPr id="3" name="Content Placeholder 2">
            <a:extLst>
              <a:ext uri="{FF2B5EF4-FFF2-40B4-BE49-F238E27FC236}">
                <a16:creationId xmlns:a16="http://schemas.microsoft.com/office/drawing/2014/main" id="{57DFF755-1EA9-49A3-A196-6AFA58EE245D}"/>
              </a:ext>
            </a:extLst>
          </p:cNvPr>
          <p:cNvSpPr>
            <a:spLocks noGrp="1"/>
          </p:cNvSpPr>
          <p:nvPr>
            <p:ph idx="1"/>
          </p:nvPr>
        </p:nvSpPr>
        <p:spPr>
          <a:xfrm>
            <a:off x="5040365" y="843895"/>
            <a:ext cx="6418210" cy="497225"/>
          </a:xfrm>
        </p:spPr>
        <p:txBody>
          <a:bodyPr>
            <a:normAutofit/>
          </a:bodyPr>
          <a:lstStyle/>
          <a:p>
            <a:r>
              <a:rPr lang="aa-ET" dirty="0">
                <a:solidFill>
                  <a:schemeClr val="accent4"/>
                </a:solidFill>
              </a:rPr>
              <a:t>Good design for effective communication</a:t>
            </a:r>
          </a:p>
        </p:txBody>
      </p:sp>
      <p:pic>
        <p:nvPicPr>
          <p:cNvPr id="30" name="Content Placeholder 5">
            <a:extLst>
              <a:ext uri="{FF2B5EF4-FFF2-40B4-BE49-F238E27FC236}">
                <a16:creationId xmlns:a16="http://schemas.microsoft.com/office/drawing/2014/main" id="{CC81181C-F597-475C-AE1D-7DC0DAC2B5FC}"/>
              </a:ext>
            </a:extLst>
          </p:cNvPr>
          <p:cNvPicPr>
            <a:picLocks noChangeAspect="1"/>
          </p:cNvPicPr>
          <p:nvPr/>
        </p:nvPicPr>
        <p:blipFill rotWithShape="1">
          <a:blip r:embed="rId3"/>
          <a:srcRect t="7716" b="44753"/>
          <a:stretch/>
        </p:blipFill>
        <p:spPr>
          <a:xfrm>
            <a:off x="12609565" y="1820884"/>
            <a:ext cx="6418211" cy="1970309"/>
          </a:xfrm>
          <a:prstGeom prst="rect">
            <a:avLst/>
          </a:prstGeom>
        </p:spPr>
      </p:pic>
      <p:pic>
        <p:nvPicPr>
          <p:cNvPr id="4" name="Picture 3">
            <a:extLst>
              <a:ext uri="{FF2B5EF4-FFF2-40B4-BE49-F238E27FC236}">
                <a16:creationId xmlns:a16="http://schemas.microsoft.com/office/drawing/2014/main" id="{F55EEFEA-0307-43B6-9806-86ED1A046EF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2859105" y="3947056"/>
            <a:ext cx="6078855" cy="201564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8FD13289-AAB7-40F8-B678-5E512B0D471E}"/>
              </a:ext>
            </a:extLst>
          </p:cNvPr>
          <p:cNvSpPr txBox="1"/>
          <p:nvPr/>
        </p:nvSpPr>
        <p:spPr>
          <a:xfrm>
            <a:off x="828270" y="3098696"/>
            <a:ext cx="2558415" cy="523220"/>
          </a:xfrm>
          <a:prstGeom prst="rect">
            <a:avLst/>
          </a:prstGeom>
          <a:noFill/>
        </p:spPr>
        <p:txBody>
          <a:bodyPr wrap="square">
            <a:spAutoFit/>
          </a:bodyPr>
          <a:lstStyle/>
          <a:p>
            <a:r>
              <a:rPr lang="aa-ET" sz="2800" b="1" dirty="0">
                <a:solidFill>
                  <a:schemeClr val="accent4">
                    <a:lumMod val="60000"/>
                    <a:lumOff val="40000"/>
                  </a:schemeClr>
                </a:solidFill>
                <a:latin typeface="+mn-lt"/>
              </a:rPr>
              <a:t>A</a:t>
            </a:r>
            <a:r>
              <a:rPr lang="aa-ET" sz="2800" dirty="0">
                <a:solidFill>
                  <a:schemeClr val="accent4">
                    <a:lumMod val="20000"/>
                    <a:lumOff val="80000"/>
                  </a:schemeClr>
                </a:solidFill>
              </a:rPr>
              <a:t>ttractive</a:t>
            </a:r>
            <a:endParaRPr lang="en-US" sz="2800" dirty="0">
              <a:solidFill>
                <a:schemeClr val="accent4">
                  <a:lumMod val="20000"/>
                  <a:lumOff val="80000"/>
                </a:schemeClr>
              </a:solidFill>
            </a:endParaRPr>
          </a:p>
        </p:txBody>
      </p:sp>
      <p:sp>
        <p:nvSpPr>
          <p:cNvPr id="8" name="TextBox 7">
            <a:extLst>
              <a:ext uri="{FF2B5EF4-FFF2-40B4-BE49-F238E27FC236}">
                <a16:creationId xmlns:a16="http://schemas.microsoft.com/office/drawing/2014/main" id="{28A3F5D5-1543-4EF0-9495-924674929A0D}"/>
              </a:ext>
            </a:extLst>
          </p:cNvPr>
          <p:cNvSpPr txBox="1"/>
          <p:nvPr/>
        </p:nvSpPr>
        <p:spPr>
          <a:xfrm>
            <a:off x="853670" y="3546202"/>
            <a:ext cx="2558415" cy="954107"/>
          </a:xfrm>
          <a:prstGeom prst="rect">
            <a:avLst/>
          </a:prstGeom>
          <a:noFill/>
        </p:spPr>
        <p:txBody>
          <a:bodyPr wrap="square">
            <a:spAutoFit/>
          </a:bodyPr>
          <a:lstStyle/>
          <a:p>
            <a:r>
              <a:rPr lang="aa-ET" sz="2800" b="1" dirty="0">
                <a:solidFill>
                  <a:schemeClr val="accent4">
                    <a:lumMod val="60000"/>
                    <a:lumOff val="40000"/>
                  </a:schemeClr>
                </a:solidFill>
                <a:latin typeface="+mn-lt"/>
              </a:rPr>
              <a:t>R</a:t>
            </a:r>
            <a:r>
              <a:rPr lang="aa-ET" sz="2800" dirty="0">
                <a:solidFill>
                  <a:schemeClr val="accent4">
                    <a:lumMod val="20000"/>
                    <a:lumOff val="80000"/>
                  </a:schemeClr>
                </a:solidFill>
                <a:latin typeface="+mn-lt"/>
              </a:rPr>
              <a:t>epresentation</a:t>
            </a:r>
            <a:r>
              <a:rPr lang="aa-ET" sz="2800" dirty="0">
                <a:solidFill>
                  <a:schemeClr val="accent4">
                    <a:lumMod val="40000"/>
                    <a:lumOff val="60000"/>
                  </a:schemeClr>
                </a:solidFill>
                <a:latin typeface="+mn-lt"/>
              </a:rPr>
              <a:t> </a:t>
            </a:r>
            <a:br>
              <a:rPr lang="aa-ET" sz="2800" dirty="0">
                <a:solidFill>
                  <a:schemeClr val="accent4">
                    <a:lumMod val="40000"/>
                    <a:lumOff val="60000"/>
                  </a:schemeClr>
                </a:solidFill>
                <a:latin typeface="+mn-lt"/>
              </a:rPr>
            </a:br>
            <a:r>
              <a:rPr lang="aa-ET" sz="2800" b="1" dirty="0">
                <a:solidFill>
                  <a:schemeClr val="accent4">
                    <a:lumMod val="60000"/>
                    <a:lumOff val="40000"/>
                  </a:schemeClr>
                </a:solidFill>
                <a:latin typeface="+mn-lt"/>
              </a:rPr>
              <a:t>T</a:t>
            </a:r>
            <a:r>
              <a:rPr lang="aa-ET" sz="2800" dirty="0">
                <a:solidFill>
                  <a:schemeClr val="accent4">
                    <a:lumMod val="20000"/>
                    <a:lumOff val="80000"/>
                  </a:schemeClr>
                </a:solidFill>
                <a:latin typeface="+mn-lt"/>
              </a:rPr>
              <a:t>echnique</a:t>
            </a:r>
            <a:endParaRPr lang="en-US" sz="2800" dirty="0">
              <a:solidFill>
                <a:schemeClr val="accent4">
                  <a:lumMod val="20000"/>
                  <a:lumOff val="80000"/>
                </a:schemeClr>
              </a:solidFill>
              <a:latin typeface="+mn-lt"/>
            </a:endParaRPr>
          </a:p>
        </p:txBody>
      </p:sp>
      <p:pic>
        <p:nvPicPr>
          <p:cNvPr id="6" name="Picture 5">
            <a:extLst>
              <a:ext uri="{FF2B5EF4-FFF2-40B4-BE49-F238E27FC236}">
                <a16:creationId xmlns:a16="http://schemas.microsoft.com/office/drawing/2014/main" id="{5A0F220C-3C2B-48D1-BDE5-6DB72C2F472F}"/>
              </a:ext>
            </a:extLst>
          </p:cNvPr>
          <p:cNvPicPr>
            <a:picLocks noChangeAspect="1"/>
          </p:cNvPicPr>
          <p:nvPr/>
        </p:nvPicPr>
        <p:blipFill>
          <a:blip r:embed="rId5"/>
          <a:stretch>
            <a:fillRect/>
          </a:stretch>
        </p:blipFill>
        <p:spPr>
          <a:xfrm>
            <a:off x="5451669" y="1872005"/>
            <a:ext cx="6166854" cy="3309596"/>
          </a:xfrm>
          <a:prstGeom prst="rect">
            <a:avLst/>
          </a:prstGeom>
        </p:spPr>
      </p:pic>
      <p:pic>
        <p:nvPicPr>
          <p:cNvPr id="7" name="Picture 6">
            <a:extLst>
              <a:ext uri="{FF2B5EF4-FFF2-40B4-BE49-F238E27FC236}">
                <a16:creationId xmlns:a16="http://schemas.microsoft.com/office/drawing/2014/main" id="{94A24118-A6BA-457D-8D9C-FB627628F664}"/>
              </a:ext>
            </a:extLst>
          </p:cNvPr>
          <p:cNvPicPr>
            <a:picLocks noChangeAspect="1"/>
          </p:cNvPicPr>
          <p:nvPr/>
        </p:nvPicPr>
        <p:blipFill>
          <a:blip r:embed="rId6"/>
          <a:stretch>
            <a:fillRect/>
          </a:stretch>
        </p:blipFill>
        <p:spPr>
          <a:xfrm>
            <a:off x="5737295" y="7072969"/>
            <a:ext cx="5595602" cy="3931269"/>
          </a:xfrm>
          <a:prstGeom prst="rect">
            <a:avLst/>
          </a:prstGeom>
        </p:spPr>
      </p:pic>
      <p:sp>
        <p:nvSpPr>
          <p:cNvPr id="10" name="TextBox 9">
            <a:extLst>
              <a:ext uri="{FF2B5EF4-FFF2-40B4-BE49-F238E27FC236}">
                <a16:creationId xmlns:a16="http://schemas.microsoft.com/office/drawing/2014/main" id="{87B0C518-3601-4259-9A52-59354E268507}"/>
              </a:ext>
            </a:extLst>
          </p:cNvPr>
          <p:cNvSpPr txBox="1"/>
          <p:nvPr/>
        </p:nvSpPr>
        <p:spPr>
          <a:xfrm>
            <a:off x="5040365" y="0"/>
            <a:ext cx="6124352" cy="253916"/>
          </a:xfrm>
          <a:prstGeom prst="rect">
            <a:avLst/>
          </a:prstGeom>
          <a:noFill/>
        </p:spPr>
        <p:txBody>
          <a:bodyPr wrap="square">
            <a:spAutoFit/>
          </a:bodyPr>
          <a:lstStyle/>
          <a:p>
            <a:r>
              <a:rPr lang="en-US" sz="1050" b="0" i="0" dirty="0" err="1">
                <a:solidFill>
                  <a:schemeClr val="bg1">
                    <a:lumMod val="50000"/>
                  </a:schemeClr>
                </a:solidFill>
                <a:effectLst/>
                <a:latin typeface="proxima-nova"/>
              </a:rPr>
              <a:t>Knaflic</a:t>
            </a:r>
            <a:r>
              <a:rPr lang="en-US" sz="1050" b="0" i="0" dirty="0">
                <a:solidFill>
                  <a:schemeClr val="bg1">
                    <a:lumMod val="50000"/>
                  </a:schemeClr>
                </a:solidFill>
                <a:effectLst/>
                <a:latin typeface="proxima-nova"/>
              </a:rPr>
              <a:t>, Cole. </a:t>
            </a:r>
            <a:r>
              <a:rPr lang="en-US" sz="1050" b="0" i="1" dirty="0">
                <a:solidFill>
                  <a:schemeClr val="bg1">
                    <a:lumMod val="50000"/>
                  </a:schemeClr>
                </a:solidFill>
                <a:effectLst/>
                <a:latin typeface="proxima-nova"/>
              </a:rPr>
              <a:t>Storytelling With Data: A Data Visualization Guide for Business Professionals</a:t>
            </a:r>
            <a:r>
              <a:rPr lang="en-US" sz="1050" b="0" i="0" dirty="0">
                <a:solidFill>
                  <a:schemeClr val="bg1">
                    <a:lumMod val="50000"/>
                  </a:schemeClr>
                </a:solidFill>
                <a:effectLst/>
                <a:latin typeface="proxima-nova"/>
              </a:rPr>
              <a:t>, Wiley, © 2015.</a:t>
            </a:r>
            <a:endParaRPr lang="en-US" sz="1050" dirty="0">
              <a:solidFill>
                <a:schemeClr val="bg1">
                  <a:lumMod val="50000"/>
                </a:schemeClr>
              </a:solidFill>
            </a:endParaRPr>
          </a:p>
        </p:txBody>
      </p:sp>
      <p:sp>
        <p:nvSpPr>
          <p:cNvPr id="9" name="Rectangle 8">
            <a:extLst>
              <a:ext uri="{FF2B5EF4-FFF2-40B4-BE49-F238E27FC236}">
                <a16:creationId xmlns:a16="http://schemas.microsoft.com/office/drawing/2014/main" id="{19CAB3C2-3AC4-425F-B883-DE9AB507AF02}"/>
              </a:ext>
            </a:extLst>
          </p:cNvPr>
          <p:cNvSpPr/>
          <p:nvPr/>
        </p:nvSpPr>
        <p:spPr>
          <a:xfrm>
            <a:off x="5451669" y="2880358"/>
            <a:ext cx="6253161" cy="23012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992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64A8C-5FAF-4821-A3D8-C610CD39820B}"/>
              </a:ext>
            </a:extLst>
          </p:cNvPr>
          <p:cNvSpPr>
            <a:spLocks noGrp="1"/>
          </p:cNvSpPr>
          <p:nvPr>
            <p:ph type="title"/>
          </p:nvPr>
        </p:nvSpPr>
        <p:spPr>
          <a:xfrm>
            <a:off x="481420" y="786383"/>
            <a:ext cx="3810000" cy="2093975"/>
          </a:xfrm>
        </p:spPr>
        <p:txBody>
          <a:bodyPr/>
          <a:lstStyle/>
          <a:p>
            <a:r>
              <a:rPr lang="aa-ET" dirty="0"/>
              <a:t>Why Art?</a:t>
            </a:r>
            <a:endParaRPr lang="en-US" dirty="0"/>
          </a:p>
        </p:txBody>
      </p:sp>
      <p:sp>
        <p:nvSpPr>
          <p:cNvPr id="5" name="Slide Number Placeholder 4">
            <a:extLst>
              <a:ext uri="{FF2B5EF4-FFF2-40B4-BE49-F238E27FC236}">
                <a16:creationId xmlns:a16="http://schemas.microsoft.com/office/drawing/2014/main" id="{8E261240-ED65-49A5-BA1E-1CB0BBA581AC}"/>
              </a:ext>
            </a:extLst>
          </p:cNvPr>
          <p:cNvSpPr>
            <a:spLocks noGrp="1"/>
          </p:cNvSpPr>
          <p:nvPr>
            <p:ph type="sldNum" sz="quarter" idx="12"/>
          </p:nvPr>
        </p:nvSpPr>
        <p:spPr/>
        <p:txBody>
          <a:bodyPr/>
          <a:lstStyle/>
          <a:p>
            <a:fld id="{3A98EE3D-8CD1-4C3F-BD1C-C98C9596463C}" type="slidenum">
              <a:rPr lang="en-US" smtClean="0"/>
              <a:pPr/>
              <a:t>3</a:t>
            </a:fld>
            <a:endParaRPr lang="en-US" dirty="0"/>
          </a:p>
        </p:txBody>
      </p:sp>
      <p:sp>
        <p:nvSpPr>
          <p:cNvPr id="3" name="Content Placeholder 2">
            <a:extLst>
              <a:ext uri="{FF2B5EF4-FFF2-40B4-BE49-F238E27FC236}">
                <a16:creationId xmlns:a16="http://schemas.microsoft.com/office/drawing/2014/main" id="{57DFF755-1EA9-49A3-A196-6AFA58EE245D}"/>
              </a:ext>
            </a:extLst>
          </p:cNvPr>
          <p:cNvSpPr>
            <a:spLocks noGrp="1"/>
          </p:cNvSpPr>
          <p:nvPr>
            <p:ph idx="1"/>
          </p:nvPr>
        </p:nvSpPr>
        <p:spPr>
          <a:xfrm>
            <a:off x="5040364" y="666750"/>
            <a:ext cx="7437385" cy="828675"/>
          </a:xfrm>
        </p:spPr>
        <p:txBody>
          <a:bodyPr>
            <a:normAutofit lnSpcReduction="10000"/>
          </a:bodyPr>
          <a:lstStyle/>
          <a:p>
            <a:r>
              <a:rPr lang="aa-ET" b="1" dirty="0"/>
              <a:t>Inappropriate visualization </a:t>
            </a:r>
            <a:r>
              <a:rPr lang="aa-ET" dirty="0"/>
              <a:t>does not offer information</a:t>
            </a:r>
            <a:br>
              <a:rPr lang="aa-ET" dirty="0"/>
            </a:br>
            <a:r>
              <a:rPr lang="aa-ET" dirty="0"/>
              <a:t>or </a:t>
            </a:r>
            <a:r>
              <a:rPr lang="aa-ET" dirty="0">
                <a:solidFill>
                  <a:schemeClr val="accent6"/>
                </a:solidFill>
              </a:rPr>
              <a:t>even mislead us.</a:t>
            </a:r>
          </a:p>
        </p:txBody>
      </p:sp>
      <p:sp>
        <p:nvSpPr>
          <p:cNvPr id="32" name="TextBox 31">
            <a:extLst>
              <a:ext uri="{FF2B5EF4-FFF2-40B4-BE49-F238E27FC236}">
                <a16:creationId xmlns:a16="http://schemas.microsoft.com/office/drawing/2014/main" id="{8FD13289-AAB7-40F8-B678-5E512B0D471E}"/>
              </a:ext>
            </a:extLst>
          </p:cNvPr>
          <p:cNvSpPr txBox="1"/>
          <p:nvPr/>
        </p:nvSpPr>
        <p:spPr>
          <a:xfrm>
            <a:off x="828270" y="3098696"/>
            <a:ext cx="2558415" cy="1384995"/>
          </a:xfrm>
          <a:prstGeom prst="rect">
            <a:avLst/>
          </a:prstGeom>
          <a:noFill/>
        </p:spPr>
        <p:txBody>
          <a:bodyPr wrap="square">
            <a:spAutoFit/>
          </a:bodyPr>
          <a:lstStyle/>
          <a:p>
            <a:r>
              <a:rPr lang="aa-ET" sz="2800" b="1" dirty="0">
                <a:solidFill>
                  <a:schemeClr val="accent4">
                    <a:lumMod val="60000"/>
                    <a:lumOff val="40000"/>
                  </a:schemeClr>
                </a:solidFill>
                <a:latin typeface="+mn-lt"/>
              </a:rPr>
              <a:t>A</a:t>
            </a:r>
            <a:r>
              <a:rPr lang="aa-ET" sz="2800" dirty="0">
                <a:solidFill>
                  <a:schemeClr val="accent4">
                    <a:lumMod val="20000"/>
                    <a:lumOff val="80000"/>
                  </a:schemeClr>
                </a:solidFill>
                <a:latin typeface="+mn-lt"/>
              </a:rPr>
              <a:t>ppropriate</a:t>
            </a:r>
            <a:r>
              <a:rPr lang="aa-ET" sz="2800" dirty="0">
                <a:solidFill>
                  <a:schemeClr val="accent4">
                    <a:lumMod val="40000"/>
                    <a:lumOff val="60000"/>
                  </a:schemeClr>
                </a:solidFill>
                <a:latin typeface="+mn-lt"/>
              </a:rPr>
              <a:t> </a:t>
            </a:r>
            <a:br>
              <a:rPr lang="aa-ET" sz="2800" dirty="0">
                <a:solidFill>
                  <a:schemeClr val="accent4">
                    <a:lumMod val="40000"/>
                    <a:lumOff val="60000"/>
                  </a:schemeClr>
                </a:solidFill>
                <a:latin typeface="+mn-lt"/>
              </a:rPr>
            </a:br>
            <a:r>
              <a:rPr lang="aa-ET" sz="2800" b="1" dirty="0">
                <a:solidFill>
                  <a:schemeClr val="accent4">
                    <a:lumMod val="60000"/>
                    <a:lumOff val="40000"/>
                  </a:schemeClr>
                </a:solidFill>
                <a:latin typeface="+mn-lt"/>
              </a:rPr>
              <a:t>R</a:t>
            </a:r>
            <a:r>
              <a:rPr lang="aa-ET" sz="2800" dirty="0">
                <a:solidFill>
                  <a:schemeClr val="accent4">
                    <a:lumMod val="20000"/>
                    <a:lumOff val="80000"/>
                  </a:schemeClr>
                </a:solidFill>
                <a:latin typeface="+mn-lt"/>
              </a:rPr>
              <a:t>epresentation</a:t>
            </a:r>
            <a:r>
              <a:rPr lang="aa-ET" sz="2800" dirty="0">
                <a:solidFill>
                  <a:schemeClr val="accent4">
                    <a:lumMod val="40000"/>
                    <a:lumOff val="60000"/>
                  </a:schemeClr>
                </a:solidFill>
                <a:latin typeface="+mn-lt"/>
              </a:rPr>
              <a:t> </a:t>
            </a:r>
            <a:br>
              <a:rPr lang="aa-ET" sz="2800" dirty="0">
                <a:solidFill>
                  <a:schemeClr val="accent4">
                    <a:lumMod val="40000"/>
                    <a:lumOff val="60000"/>
                  </a:schemeClr>
                </a:solidFill>
                <a:latin typeface="+mn-lt"/>
              </a:rPr>
            </a:br>
            <a:r>
              <a:rPr lang="aa-ET" sz="2800" b="1" dirty="0">
                <a:solidFill>
                  <a:schemeClr val="accent4">
                    <a:lumMod val="60000"/>
                    <a:lumOff val="40000"/>
                  </a:schemeClr>
                </a:solidFill>
                <a:latin typeface="+mn-lt"/>
              </a:rPr>
              <a:t>T</a:t>
            </a:r>
            <a:r>
              <a:rPr lang="aa-ET" sz="2800" dirty="0">
                <a:solidFill>
                  <a:schemeClr val="accent4">
                    <a:lumMod val="20000"/>
                    <a:lumOff val="80000"/>
                  </a:schemeClr>
                </a:solidFill>
                <a:latin typeface="+mn-lt"/>
              </a:rPr>
              <a:t>echnique</a:t>
            </a:r>
            <a:endParaRPr lang="en-US" sz="2800" dirty="0">
              <a:solidFill>
                <a:schemeClr val="accent4">
                  <a:lumMod val="20000"/>
                  <a:lumOff val="80000"/>
                </a:schemeClr>
              </a:solidFill>
              <a:latin typeface="+mn-lt"/>
            </a:endParaRPr>
          </a:p>
        </p:txBody>
      </p:sp>
      <p:grpSp>
        <p:nvGrpSpPr>
          <p:cNvPr id="8" name="Group 7">
            <a:extLst>
              <a:ext uri="{FF2B5EF4-FFF2-40B4-BE49-F238E27FC236}">
                <a16:creationId xmlns:a16="http://schemas.microsoft.com/office/drawing/2014/main" id="{845B3A35-2C7F-415C-8D7E-E0AE9FD62CD2}"/>
              </a:ext>
            </a:extLst>
          </p:cNvPr>
          <p:cNvGrpSpPr/>
          <p:nvPr/>
        </p:nvGrpSpPr>
        <p:grpSpPr>
          <a:xfrm>
            <a:off x="4682314" y="2793792"/>
            <a:ext cx="7509686" cy="1852532"/>
            <a:chOff x="405715" y="2405835"/>
            <a:chExt cx="11582099" cy="2857138"/>
          </a:xfrm>
        </p:grpSpPr>
        <p:pic>
          <p:nvPicPr>
            <p:cNvPr id="9" name="Picture 8">
              <a:extLst>
                <a:ext uri="{FF2B5EF4-FFF2-40B4-BE49-F238E27FC236}">
                  <a16:creationId xmlns:a16="http://schemas.microsoft.com/office/drawing/2014/main" id="{253F6BC2-925C-422E-9B30-E345E9D12694}"/>
                </a:ext>
              </a:extLst>
            </p:cNvPr>
            <p:cNvPicPr>
              <a:picLocks noChangeAspect="1"/>
            </p:cNvPicPr>
            <p:nvPr/>
          </p:nvPicPr>
          <p:blipFill>
            <a:blip r:embed="rId3"/>
            <a:stretch>
              <a:fillRect/>
            </a:stretch>
          </p:blipFill>
          <p:spPr>
            <a:xfrm>
              <a:off x="405715" y="2405835"/>
              <a:ext cx="2971060" cy="2857138"/>
            </a:xfrm>
            <a:prstGeom prst="rect">
              <a:avLst/>
            </a:prstGeom>
          </p:spPr>
        </p:pic>
        <p:pic>
          <p:nvPicPr>
            <p:cNvPr id="10" name="Picture 9">
              <a:extLst>
                <a:ext uri="{FF2B5EF4-FFF2-40B4-BE49-F238E27FC236}">
                  <a16:creationId xmlns:a16="http://schemas.microsoft.com/office/drawing/2014/main" id="{CE790398-56C5-4AF5-9B7B-0A5E3F0D3866}"/>
                </a:ext>
              </a:extLst>
            </p:cNvPr>
            <p:cNvPicPr>
              <a:picLocks noChangeAspect="1"/>
            </p:cNvPicPr>
            <p:nvPr/>
          </p:nvPicPr>
          <p:blipFill>
            <a:blip r:embed="rId4"/>
            <a:stretch>
              <a:fillRect/>
            </a:stretch>
          </p:blipFill>
          <p:spPr>
            <a:xfrm>
              <a:off x="3576592" y="2714459"/>
              <a:ext cx="4104074" cy="2448157"/>
            </a:xfrm>
            <a:prstGeom prst="rect">
              <a:avLst/>
            </a:prstGeom>
          </p:spPr>
        </p:pic>
        <p:pic>
          <p:nvPicPr>
            <p:cNvPr id="11" name="Picture 10">
              <a:extLst>
                <a:ext uri="{FF2B5EF4-FFF2-40B4-BE49-F238E27FC236}">
                  <a16:creationId xmlns:a16="http://schemas.microsoft.com/office/drawing/2014/main" id="{4EA65417-85B0-46C1-82A7-F1D4265714AA}"/>
                </a:ext>
              </a:extLst>
            </p:cNvPr>
            <p:cNvPicPr>
              <a:picLocks noChangeAspect="1"/>
            </p:cNvPicPr>
            <p:nvPr/>
          </p:nvPicPr>
          <p:blipFill>
            <a:blip r:embed="rId5"/>
            <a:stretch>
              <a:fillRect/>
            </a:stretch>
          </p:blipFill>
          <p:spPr>
            <a:xfrm>
              <a:off x="7965440" y="2814817"/>
              <a:ext cx="4022374" cy="2250764"/>
            </a:xfrm>
            <a:prstGeom prst="rect">
              <a:avLst/>
            </a:prstGeom>
          </p:spPr>
        </p:pic>
      </p:grpSp>
      <p:sp>
        <p:nvSpPr>
          <p:cNvPr id="4" name="TextBox 3">
            <a:extLst>
              <a:ext uri="{FF2B5EF4-FFF2-40B4-BE49-F238E27FC236}">
                <a16:creationId xmlns:a16="http://schemas.microsoft.com/office/drawing/2014/main" id="{148CC67B-448C-472D-B6D8-CBD16890E23F}"/>
              </a:ext>
            </a:extLst>
          </p:cNvPr>
          <p:cNvSpPr txBox="1"/>
          <p:nvPr/>
        </p:nvSpPr>
        <p:spPr>
          <a:xfrm>
            <a:off x="-38049" y="6596511"/>
            <a:ext cx="4639083" cy="276999"/>
          </a:xfrm>
          <a:prstGeom prst="rect">
            <a:avLst/>
          </a:prstGeom>
          <a:noFill/>
        </p:spPr>
        <p:txBody>
          <a:bodyPr wrap="square">
            <a:spAutoFit/>
          </a:bodyPr>
          <a:lstStyle/>
          <a:p>
            <a:pPr algn="r"/>
            <a:r>
              <a:rPr lang="aa-ET" sz="1200" b="0" i="0" dirty="0">
                <a:solidFill>
                  <a:schemeClr val="bg1">
                    <a:lumMod val="75000"/>
                  </a:schemeClr>
                </a:solidFill>
                <a:effectLst/>
              </a:rPr>
              <a:t>A</a:t>
            </a:r>
            <a:r>
              <a:rPr lang="en-US" sz="1200" b="0" i="0" dirty="0">
                <a:solidFill>
                  <a:schemeClr val="bg1">
                    <a:lumMod val="75000"/>
                  </a:schemeClr>
                </a:solidFill>
                <a:effectLst/>
              </a:rPr>
              <a:t>l</a:t>
            </a:r>
            <a:r>
              <a:rPr lang="aa-ET" sz="1200" b="0" i="0" dirty="0">
                <a:solidFill>
                  <a:schemeClr val="bg1">
                    <a:lumMod val="75000"/>
                  </a:schemeClr>
                </a:solidFill>
                <a:effectLst/>
              </a:rPr>
              <a:t>b</a:t>
            </a:r>
            <a:r>
              <a:rPr lang="en-US" sz="1200" b="0" i="0" dirty="0">
                <a:solidFill>
                  <a:schemeClr val="bg1">
                    <a:lumMod val="75000"/>
                  </a:schemeClr>
                </a:solidFill>
                <a:effectLst/>
              </a:rPr>
              <a:t>e</a:t>
            </a:r>
            <a:r>
              <a:rPr lang="aa-ET" sz="1200" b="0" i="0" dirty="0">
                <a:solidFill>
                  <a:schemeClr val="bg1">
                    <a:lumMod val="75000"/>
                  </a:schemeClr>
                </a:solidFill>
                <a:effectLst/>
              </a:rPr>
              <a:t>r</a:t>
            </a:r>
            <a:r>
              <a:rPr lang="en-US" sz="1200" b="0" i="0" dirty="0">
                <a:solidFill>
                  <a:schemeClr val="bg1">
                    <a:lumMod val="75000"/>
                  </a:schemeClr>
                </a:solidFill>
                <a:effectLst/>
              </a:rPr>
              <a:t>t</a:t>
            </a:r>
            <a:r>
              <a:rPr lang="aa-ET" sz="1200" b="0" i="0" dirty="0">
                <a:solidFill>
                  <a:schemeClr val="bg1">
                    <a:lumMod val="75000"/>
                  </a:schemeClr>
                </a:solidFill>
                <a:effectLst/>
              </a:rPr>
              <a:t>o </a:t>
            </a:r>
            <a:r>
              <a:rPr lang="en-US" sz="1200" b="0" i="0" dirty="0">
                <a:solidFill>
                  <a:schemeClr val="bg1">
                    <a:lumMod val="75000"/>
                  </a:schemeClr>
                </a:solidFill>
                <a:effectLst/>
              </a:rPr>
              <a:t>C</a:t>
            </a:r>
            <a:r>
              <a:rPr lang="aa-ET" sz="1200" b="0" i="0" dirty="0">
                <a:solidFill>
                  <a:schemeClr val="bg1">
                    <a:lumMod val="75000"/>
                  </a:schemeClr>
                </a:solidFill>
                <a:effectLst/>
              </a:rPr>
              <a:t>a</a:t>
            </a:r>
            <a:r>
              <a:rPr lang="en-US" sz="1200" b="0" i="0" dirty="0" err="1">
                <a:solidFill>
                  <a:schemeClr val="bg1">
                    <a:lumMod val="75000"/>
                  </a:schemeClr>
                </a:solidFill>
                <a:effectLst/>
              </a:rPr>
              <a:t>i</a:t>
            </a:r>
            <a:r>
              <a:rPr lang="aa-ET" sz="1200" b="0" i="0" dirty="0">
                <a:solidFill>
                  <a:schemeClr val="bg1">
                    <a:lumMod val="75000"/>
                  </a:schemeClr>
                </a:solidFill>
                <a:effectLst/>
              </a:rPr>
              <a:t>r</a:t>
            </a:r>
            <a:r>
              <a:rPr lang="en-US" sz="1200" b="0" i="0" dirty="0">
                <a:solidFill>
                  <a:schemeClr val="bg1">
                    <a:lumMod val="75000"/>
                  </a:schemeClr>
                </a:solidFill>
                <a:effectLst/>
              </a:rPr>
              <a:t>o</a:t>
            </a:r>
            <a:r>
              <a:rPr lang="aa-ET" sz="1200" b="0" i="0" dirty="0">
                <a:solidFill>
                  <a:schemeClr val="bg1">
                    <a:lumMod val="75000"/>
                  </a:schemeClr>
                </a:solidFill>
                <a:effectLst/>
              </a:rPr>
              <a:t> </a:t>
            </a:r>
            <a:r>
              <a:rPr lang="en-US" sz="1200" b="0" i="0" dirty="0">
                <a:solidFill>
                  <a:schemeClr val="bg1">
                    <a:lumMod val="75000"/>
                  </a:schemeClr>
                </a:solidFill>
                <a:effectLst/>
              </a:rPr>
              <a:t>H</a:t>
            </a:r>
            <a:r>
              <a:rPr lang="aa-ET" sz="1200" b="0" i="0" dirty="0">
                <a:solidFill>
                  <a:schemeClr val="bg1">
                    <a:lumMod val="75000"/>
                  </a:schemeClr>
                </a:solidFill>
                <a:effectLst/>
              </a:rPr>
              <a:t>o</a:t>
            </a:r>
            <a:r>
              <a:rPr lang="en-US" sz="1200" b="0" i="0" dirty="0">
                <a:solidFill>
                  <a:schemeClr val="bg1">
                    <a:lumMod val="75000"/>
                  </a:schemeClr>
                </a:solidFill>
                <a:effectLst/>
              </a:rPr>
              <a:t>w</a:t>
            </a:r>
            <a:r>
              <a:rPr lang="aa-ET" sz="1200" b="0" i="0" dirty="0">
                <a:solidFill>
                  <a:schemeClr val="bg1">
                    <a:lumMod val="75000"/>
                  </a:schemeClr>
                </a:solidFill>
                <a:effectLst/>
              </a:rPr>
              <a:t> </a:t>
            </a:r>
            <a:r>
              <a:rPr lang="en-US" sz="1200" b="0" i="0" dirty="0">
                <a:solidFill>
                  <a:schemeClr val="bg1">
                    <a:lumMod val="75000"/>
                  </a:schemeClr>
                </a:solidFill>
                <a:effectLst/>
              </a:rPr>
              <a:t>C</a:t>
            </a:r>
            <a:r>
              <a:rPr lang="aa-ET" sz="1200" b="0" i="0" dirty="0">
                <a:solidFill>
                  <a:schemeClr val="bg1">
                    <a:lumMod val="75000"/>
                  </a:schemeClr>
                </a:solidFill>
                <a:effectLst/>
              </a:rPr>
              <a:t>h</a:t>
            </a:r>
            <a:r>
              <a:rPr lang="en-US" sz="1200" b="0" i="0" dirty="0">
                <a:solidFill>
                  <a:schemeClr val="bg1">
                    <a:lumMod val="75000"/>
                  </a:schemeClr>
                </a:solidFill>
                <a:effectLst/>
              </a:rPr>
              <a:t>a</a:t>
            </a:r>
            <a:r>
              <a:rPr lang="aa-ET" sz="1200" b="0" i="0" dirty="0">
                <a:solidFill>
                  <a:schemeClr val="bg1">
                    <a:lumMod val="75000"/>
                  </a:schemeClr>
                </a:solidFill>
                <a:effectLst/>
              </a:rPr>
              <a:t>r</a:t>
            </a:r>
            <a:r>
              <a:rPr lang="en-US" sz="1200" b="0" i="0" dirty="0">
                <a:solidFill>
                  <a:schemeClr val="bg1">
                    <a:lumMod val="75000"/>
                  </a:schemeClr>
                </a:solidFill>
                <a:effectLst/>
              </a:rPr>
              <a:t>t</a:t>
            </a:r>
            <a:r>
              <a:rPr lang="aa-ET" sz="1200" b="0" i="0" dirty="0">
                <a:solidFill>
                  <a:schemeClr val="bg1">
                    <a:lumMod val="75000"/>
                  </a:schemeClr>
                </a:solidFill>
                <a:effectLst/>
              </a:rPr>
              <a:t>s </a:t>
            </a:r>
            <a:r>
              <a:rPr lang="en-US" sz="1200" b="0" i="0" dirty="0">
                <a:solidFill>
                  <a:schemeClr val="bg1">
                    <a:lumMod val="75000"/>
                  </a:schemeClr>
                </a:solidFill>
                <a:effectLst/>
              </a:rPr>
              <a:t>L</a:t>
            </a:r>
            <a:r>
              <a:rPr lang="aa-ET" sz="1200" b="0" i="0" dirty="0" err="1">
                <a:solidFill>
                  <a:schemeClr val="bg1">
                    <a:lumMod val="75000"/>
                  </a:schemeClr>
                </a:solidFill>
                <a:effectLst/>
              </a:rPr>
              <a:t>i</a:t>
            </a:r>
            <a:r>
              <a:rPr lang="en-US" sz="1200" b="0" i="0" dirty="0">
                <a:solidFill>
                  <a:schemeClr val="bg1">
                    <a:lumMod val="75000"/>
                  </a:schemeClr>
                </a:solidFill>
                <a:effectLst/>
              </a:rPr>
              <a:t>e</a:t>
            </a:r>
            <a:r>
              <a:rPr lang="aa-ET" sz="1200" b="0" i="0" dirty="0">
                <a:solidFill>
                  <a:schemeClr val="bg1">
                    <a:lumMod val="75000"/>
                  </a:schemeClr>
                </a:solidFill>
                <a:effectLst/>
              </a:rPr>
              <a:t>: </a:t>
            </a:r>
            <a:r>
              <a:rPr lang="en-US" sz="1200" b="0" i="0" dirty="0">
                <a:solidFill>
                  <a:schemeClr val="bg1">
                    <a:lumMod val="75000"/>
                  </a:schemeClr>
                </a:solidFill>
                <a:effectLst/>
              </a:rPr>
              <a:t>G</a:t>
            </a:r>
            <a:r>
              <a:rPr lang="aa-ET" sz="1200" b="0" i="0" dirty="0">
                <a:solidFill>
                  <a:schemeClr val="bg1">
                    <a:lumMod val="75000"/>
                  </a:schemeClr>
                </a:solidFill>
                <a:effectLst/>
              </a:rPr>
              <a:t>e</a:t>
            </a:r>
            <a:r>
              <a:rPr lang="en-US" sz="1200" b="0" i="0" dirty="0">
                <a:solidFill>
                  <a:schemeClr val="bg1">
                    <a:lumMod val="75000"/>
                  </a:schemeClr>
                </a:solidFill>
                <a:effectLst/>
              </a:rPr>
              <a:t>t</a:t>
            </a:r>
            <a:r>
              <a:rPr lang="aa-ET" sz="1200" b="0" i="0" dirty="0">
                <a:solidFill>
                  <a:schemeClr val="bg1">
                    <a:lumMod val="75000"/>
                  </a:schemeClr>
                </a:solidFill>
                <a:effectLst/>
              </a:rPr>
              <a:t>t</a:t>
            </a:r>
            <a:r>
              <a:rPr lang="en-US" sz="1200" b="0" i="0" dirty="0" err="1">
                <a:solidFill>
                  <a:schemeClr val="bg1">
                    <a:lumMod val="75000"/>
                  </a:schemeClr>
                </a:solidFill>
                <a:effectLst/>
              </a:rPr>
              <a:t>i</a:t>
            </a:r>
            <a:r>
              <a:rPr lang="aa-ET" sz="1200" b="0" i="0" dirty="0">
                <a:solidFill>
                  <a:schemeClr val="bg1">
                    <a:lumMod val="75000"/>
                  </a:schemeClr>
                </a:solidFill>
                <a:effectLst/>
              </a:rPr>
              <a:t>n</a:t>
            </a:r>
            <a:r>
              <a:rPr lang="en-US" sz="1200" b="0" i="0" dirty="0">
                <a:solidFill>
                  <a:schemeClr val="bg1">
                    <a:lumMod val="75000"/>
                  </a:schemeClr>
                </a:solidFill>
                <a:effectLst/>
              </a:rPr>
              <a:t>g</a:t>
            </a:r>
            <a:r>
              <a:rPr lang="aa-ET" sz="1200" b="0" i="0" dirty="0">
                <a:solidFill>
                  <a:schemeClr val="bg1">
                    <a:lumMod val="75000"/>
                  </a:schemeClr>
                </a:solidFill>
                <a:effectLst/>
              </a:rPr>
              <a:t> </a:t>
            </a:r>
            <a:r>
              <a:rPr lang="en-US" sz="1200" b="0" i="0" dirty="0">
                <a:solidFill>
                  <a:schemeClr val="bg1">
                    <a:lumMod val="75000"/>
                  </a:schemeClr>
                </a:solidFill>
                <a:effectLst/>
              </a:rPr>
              <a:t>s</a:t>
            </a:r>
            <a:r>
              <a:rPr lang="aa-ET" sz="1200" b="0" i="0" dirty="0">
                <a:solidFill>
                  <a:schemeClr val="bg1">
                    <a:lumMod val="75000"/>
                  </a:schemeClr>
                </a:solidFill>
                <a:effectLst/>
              </a:rPr>
              <a:t>m</a:t>
            </a:r>
            <a:r>
              <a:rPr lang="en-US" sz="1200" b="0" i="0" dirty="0">
                <a:solidFill>
                  <a:schemeClr val="bg1">
                    <a:lumMod val="75000"/>
                  </a:schemeClr>
                </a:solidFill>
                <a:effectLst/>
              </a:rPr>
              <a:t>a</a:t>
            </a:r>
            <a:r>
              <a:rPr lang="aa-ET" sz="1200" dirty="0" err="1">
                <a:solidFill>
                  <a:schemeClr val="bg1">
                    <a:lumMod val="75000"/>
                  </a:schemeClr>
                </a:solidFill>
              </a:rPr>
              <a:t>rter</a:t>
            </a:r>
            <a:r>
              <a:rPr lang="aa-ET" sz="1200" dirty="0">
                <a:solidFill>
                  <a:schemeClr val="bg1">
                    <a:lumMod val="75000"/>
                  </a:schemeClr>
                </a:solidFill>
              </a:rPr>
              <a:t> about visual information</a:t>
            </a:r>
            <a:endParaRPr lang="en-US" sz="1200" dirty="0">
              <a:solidFill>
                <a:schemeClr val="bg1">
                  <a:lumMod val="75000"/>
                </a:schemeClr>
              </a:solidFill>
            </a:endParaRPr>
          </a:p>
        </p:txBody>
      </p:sp>
    </p:spTree>
    <p:extLst>
      <p:ext uri="{BB962C8B-B14F-4D97-AF65-F5344CB8AC3E}">
        <p14:creationId xmlns:p14="http://schemas.microsoft.com/office/powerpoint/2010/main" val="447496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64A8C-5FAF-4821-A3D8-C610CD39820B}"/>
              </a:ext>
            </a:extLst>
          </p:cNvPr>
          <p:cNvSpPr>
            <a:spLocks noGrp="1"/>
          </p:cNvSpPr>
          <p:nvPr>
            <p:ph type="title"/>
          </p:nvPr>
        </p:nvSpPr>
        <p:spPr>
          <a:xfrm>
            <a:off x="481420" y="786383"/>
            <a:ext cx="3810000" cy="2093975"/>
          </a:xfrm>
        </p:spPr>
        <p:txBody>
          <a:bodyPr/>
          <a:lstStyle/>
          <a:p>
            <a:r>
              <a:rPr lang="aa-ET" dirty="0"/>
              <a:t>Why Art?</a:t>
            </a:r>
            <a:endParaRPr lang="en-US" dirty="0"/>
          </a:p>
        </p:txBody>
      </p:sp>
      <p:sp>
        <p:nvSpPr>
          <p:cNvPr id="5" name="Slide Number Placeholder 4">
            <a:extLst>
              <a:ext uri="{FF2B5EF4-FFF2-40B4-BE49-F238E27FC236}">
                <a16:creationId xmlns:a16="http://schemas.microsoft.com/office/drawing/2014/main" id="{8E261240-ED65-49A5-BA1E-1CB0BBA581AC}"/>
              </a:ext>
            </a:extLst>
          </p:cNvPr>
          <p:cNvSpPr>
            <a:spLocks noGrp="1"/>
          </p:cNvSpPr>
          <p:nvPr>
            <p:ph type="sldNum" sz="quarter" idx="12"/>
          </p:nvPr>
        </p:nvSpPr>
        <p:spPr/>
        <p:txBody>
          <a:bodyPr/>
          <a:lstStyle/>
          <a:p>
            <a:fld id="{3A98EE3D-8CD1-4C3F-BD1C-C98C9596463C}" type="slidenum">
              <a:rPr lang="en-US" smtClean="0"/>
              <a:pPr/>
              <a:t>30</a:t>
            </a:fld>
            <a:endParaRPr lang="en-US" dirty="0"/>
          </a:p>
        </p:txBody>
      </p:sp>
      <p:sp>
        <p:nvSpPr>
          <p:cNvPr id="3" name="Content Placeholder 2">
            <a:extLst>
              <a:ext uri="{FF2B5EF4-FFF2-40B4-BE49-F238E27FC236}">
                <a16:creationId xmlns:a16="http://schemas.microsoft.com/office/drawing/2014/main" id="{57DFF755-1EA9-49A3-A196-6AFA58EE245D}"/>
              </a:ext>
            </a:extLst>
          </p:cNvPr>
          <p:cNvSpPr>
            <a:spLocks noGrp="1"/>
          </p:cNvSpPr>
          <p:nvPr>
            <p:ph idx="1"/>
          </p:nvPr>
        </p:nvSpPr>
        <p:spPr>
          <a:xfrm>
            <a:off x="5040365" y="843895"/>
            <a:ext cx="6418210" cy="497225"/>
          </a:xfrm>
        </p:spPr>
        <p:txBody>
          <a:bodyPr>
            <a:normAutofit/>
          </a:bodyPr>
          <a:lstStyle/>
          <a:p>
            <a:r>
              <a:rPr lang="aa-ET" dirty="0">
                <a:solidFill>
                  <a:schemeClr val="accent4"/>
                </a:solidFill>
              </a:rPr>
              <a:t>Good design for effective communication</a:t>
            </a:r>
          </a:p>
        </p:txBody>
      </p:sp>
      <p:sp>
        <p:nvSpPr>
          <p:cNvPr id="32" name="TextBox 31">
            <a:extLst>
              <a:ext uri="{FF2B5EF4-FFF2-40B4-BE49-F238E27FC236}">
                <a16:creationId xmlns:a16="http://schemas.microsoft.com/office/drawing/2014/main" id="{8FD13289-AAB7-40F8-B678-5E512B0D471E}"/>
              </a:ext>
            </a:extLst>
          </p:cNvPr>
          <p:cNvSpPr txBox="1"/>
          <p:nvPr/>
        </p:nvSpPr>
        <p:spPr>
          <a:xfrm>
            <a:off x="828270" y="3098696"/>
            <a:ext cx="2558415" cy="523220"/>
          </a:xfrm>
          <a:prstGeom prst="rect">
            <a:avLst/>
          </a:prstGeom>
          <a:noFill/>
        </p:spPr>
        <p:txBody>
          <a:bodyPr wrap="square">
            <a:spAutoFit/>
          </a:bodyPr>
          <a:lstStyle/>
          <a:p>
            <a:r>
              <a:rPr lang="aa-ET" sz="2800" b="1" dirty="0">
                <a:solidFill>
                  <a:schemeClr val="accent4">
                    <a:lumMod val="60000"/>
                    <a:lumOff val="40000"/>
                  </a:schemeClr>
                </a:solidFill>
              </a:rPr>
              <a:t>A</a:t>
            </a:r>
            <a:r>
              <a:rPr lang="aa-ET" sz="2800" dirty="0">
                <a:solidFill>
                  <a:schemeClr val="accent4">
                    <a:lumMod val="20000"/>
                    <a:lumOff val="80000"/>
                  </a:schemeClr>
                </a:solidFill>
              </a:rPr>
              <a:t>ttractive</a:t>
            </a:r>
            <a:endParaRPr lang="en-US" sz="2800" dirty="0">
              <a:solidFill>
                <a:schemeClr val="accent4">
                  <a:lumMod val="20000"/>
                  <a:lumOff val="80000"/>
                </a:schemeClr>
              </a:solidFill>
            </a:endParaRPr>
          </a:p>
        </p:txBody>
      </p:sp>
      <p:sp>
        <p:nvSpPr>
          <p:cNvPr id="8" name="TextBox 7">
            <a:extLst>
              <a:ext uri="{FF2B5EF4-FFF2-40B4-BE49-F238E27FC236}">
                <a16:creationId xmlns:a16="http://schemas.microsoft.com/office/drawing/2014/main" id="{28A3F5D5-1543-4EF0-9495-924674929A0D}"/>
              </a:ext>
            </a:extLst>
          </p:cNvPr>
          <p:cNvSpPr txBox="1"/>
          <p:nvPr/>
        </p:nvSpPr>
        <p:spPr>
          <a:xfrm>
            <a:off x="853670" y="3546202"/>
            <a:ext cx="2558415" cy="954107"/>
          </a:xfrm>
          <a:prstGeom prst="rect">
            <a:avLst/>
          </a:prstGeom>
          <a:noFill/>
        </p:spPr>
        <p:txBody>
          <a:bodyPr wrap="square">
            <a:spAutoFit/>
          </a:bodyPr>
          <a:lstStyle/>
          <a:p>
            <a:r>
              <a:rPr lang="aa-ET" sz="2800" b="1" dirty="0">
                <a:solidFill>
                  <a:schemeClr val="accent4">
                    <a:lumMod val="60000"/>
                    <a:lumOff val="40000"/>
                  </a:schemeClr>
                </a:solidFill>
                <a:latin typeface="+mn-lt"/>
              </a:rPr>
              <a:t>R</a:t>
            </a:r>
            <a:r>
              <a:rPr lang="aa-ET" sz="2800" dirty="0">
                <a:solidFill>
                  <a:schemeClr val="accent4">
                    <a:lumMod val="20000"/>
                    <a:lumOff val="80000"/>
                  </a:schemeClr>
                </a:solidFill>
                <a:latin typeface="+mn-lt"/>
              </a:rPr>
              <a:t>epresentation</a:t>
            </a:r>
            <a:r>
              <a:rPr lang="aa-ET" sz="2800" dirty="0">
                <a:solidFill>
                  <a:schemeClr val="accent4">
                    <a:lumMod val="40000"/>
                    <a:lumOff val="60000"/>
                  </a:schemeClr>
                </a:solidFill>
                <a:latin typeface="+mn-lt"/>
              </a:rPr>
              <a:t> </a:t>
            </a:r>
            <a:br>
              <a:rPr lang="aa-ET" sz="2800" dirty="0">
                <a:solidFill>
                  <a:schemeClr val="accent4">
                    <a:lumMod val="40000"/>
                    <a:lumOff val="60000"/>
                  </a:schemeClr>
                </a:solidFill>
                <a:latin typeface="+mn-lt"/>
              </a:rPr>
            </a:br>
            <a:r>
              <a:rPr lang="aa-ET" sz="2800" b="1" dirty="0">
                <a:solidFill>
                  <a:schemeClr val="accent4">
                    <a:lumMod val="60000"/>
                    <a:lumOff val="40000"/>
                  </a:schemeClr>
                </a:solidFill>
                <a:latin typeface="+mn-lt"/>
              </a:rPr>
              <a:t>T</a:t>
            </a:r>
            <a:r>
              <a:rPr lang="aa-ET" sz="2800" dirty="0">
                <a:solidFill>
                  <a:schemeClr val="accent4">
                    <a:lumMod val="20000"/>
                    <a:lumOff val="80000"/>
                  </a:schemeClr>
                </a:solidFill>
                <a:latin typeface="+mn-lt"/>
              </a:rPr>
              <a:t>echnique</a:t>
            </a:r>
            <a:endParaRPr lang="en-US" sz="2800" dirty="0">
              <a:solidFill>
                <a:schemeClr val="accent4">
                  <a:lumMod val="20000"/>
                  <a:lumOff val="80000"/>
                </a:schemeClr>
              </a:solidFill>
              <a:latin typeface="+mn-lt"/>
            </a:endParaRPr>
          </a:p>
        </p:txBody>
      </p:sp>
      <p:pic>
        <p:nvPicPr>
          <p:cNvPr id="6" name="Picture 5">
            <a:extLst>
              <a:ext uri="{FF2B5EF4-FFF2-40B4-BE49-F238E27FC236}">
                <a16:creationId xmlns:a16="http://schemas.microsoft.com/office/drawing/2014/main" id="{5A0F220C-3C2B-48D1-BDE5-6DB72C2F472F}"/>
              </a:ext>
            </a:extLst>
          </p:cNvPr>
          <p:cNvPicPr>
            <a:picLocks noChangeAspect="1"/>
          </p:cNvPicPr>
          <p:nvPr/>
        </p:nvPicPr>
        <p:blipFill>
          <a:blip r:embed="rId3"/>
          <a:stretch>
            <a:fillRect/>
          </a:stretch>
        </p:blipFill>
        <p:spPr>
          <a:xfrm>
            <a:off x="6462765" y="1389378"/>
            <a:ext cx="3353648" cy="1799819"/>
          </a:xfrm>
          <a:prstGeom prst="rect">
            <a:avLst/>
          </a:prstGeom>
        </p:spPr>
      </p:pic>
      <p:pic>
        <p:nvPicPr>
          <p:cNvPr id="7" name="Picture 6">
            <a:extLst>
              <a:ext uri="{FF2B5EF4-FFF2-40B4-BE49-F238E27FC236}">
                <a16:creationId xmlns:a16="http://schemas.microsoft.com/office/drawing/2014/main" id="{94A24118-A6BA-457D-8D9C-FB627628F664}"/>
              </a:ext>
            </a:extLst>
          </p:cNvPr>
          <p:cNvPicPr>
            <a:picLocks noChangeAspect="1"/>
          </p:cNvPicPr>
          <p:nvPr/>
        </p:nvPicPr>
        <p:blipFill rotWithShape="1">
          <a:blip r:embed="rId4"/>
          <a:srcRect b="14531"/>
          <a:stretch/>
        </p:blipFill>
        <p:spPr>
          <a:xfrm>
            <a:off x="5450222" y="3417316"/>
            <a:ext cx="5653322" cy="3394647"/>
          </a:xfrm>
          <a:prstGeom prst="rect">
            <a:avLst/>
          </a:prstGeom>
        </p:spPr>
      </p:pic>
      <p:grpSp>
        <p:nvGrpSpPr>
          <p:cNvPr id="11" name="Group 10">
            <a:extLst>
              <a:ext uri="{FF2B5EF4-FFF2-40B4-BE49-F238E27FC236}">
                <a16:creationId xmlns:a16="http://schemas.microsoft.com/office/drawing/2014/main" id="{08F02724-335F-4517-AED3-BBCED35E67B4}"/>
              </a:ext>
            </a:extLst>
          </p:cNvPr>
          <p:cNvGrpSpPr/>
          <p:nvPr/>
        </p:nvGrpSpPr>
        <p:grpSpPr>
          <a:xfrm>
            <a:off x="4942007" y="7027382"/>
            <a:ext cx="6816872" cy="4267349"/>
            <a:chOff x="4942007" y="2374751"/>
            <a:chExt cx="6816872" cy="4267349"/>
          </a:xfrm>
        </p:grpSpPr>
        <p:pic>
          <p:nvPicPr>
            <p:cNvPr id="12" name="Picture 11">
              <a:extLst>
                <a:ext uri="{FF2B5EF4-FFF2-40B4-BE49-F238E27FC236}">
                  <a16:creationId xmlns:a16="http://schemas.microsoft.com/office/drawing/2014/main" id="{31949713-5277-405F-9E5A-0D4279DE3E67}"/>
                </a:ext>
              </a:extLst>
            </p:cNvPr>
            <p:cNvPicPr>
              <a:picLocks noChangeAspect="1"/>
            </p:cNvPicPr>
            <p:nvPr/>
          </p:nvPicPr>
          <p:blipFill rotWithShape="1">
            <a:blip r:embed="rId5"/>
            <a:srcRect b="16657"/>
            <a:stretch/>
          </p:blipFill>
          <p:spPr>
            <a:xfrm>
              <a:off x="4942007" y="2374751"/>
              <a:ext cx="3655893" cy="1774921"/>
            </a:xfrm>
            <a:prstGeom prst="rect">
              <a:avLst/>
            </a:prstGeom>
          </p:spPr>
        </p:pic>
        <p:pic>
          <p:nvPicPr>
            <p:cNvPr id="13" name="Picture 12">
              <a:extLst>
                <a:ext uri="{FF2B5EF4-FFF2-40B4-BE49-F238E27FC236}">
                  <a16:creationId xmlns:a16="http://schemas.microsoft.com/office/drawing/2014/main" id="{C2CE3B8B-A5D0-45D0-8FEB-F4D1DAD989CB}"/>
                </a:ext>
              </a:extLst>
            </p:cNvPr>
            <p:cNvPicPr>
              <a:picLocks noChangeAspect="1"/>
            </p:cNvPicPr>
            <p:nvPr/>
          </p:nvPicPr>
          <p:blipFill rotWithShape="1">
            <a:blip r:embed="rId6"/>
            <a:srcRect b="15678"/>
            <a:stretch/>
          </p:blipFill>
          <p:spPr>
            <a:xfrm>
              <a:off x="4942008" y="4495287"/>
              <a:ext cx="3424408" cy="1951551"/>
            </a:xfrm>
            <a:prstGeom prst="rect">
              <a:avLst/>
            </a:prstGeom>
          </p:spPr>
        </p:pic>
        <p:pic>
          <p:nvPicPr>
            <p:cNvPr id="14" name="Picture 13">
              <a:extLst>
                <a:ext uri="{FF2B5EF4-FFF2-40B4-BE49-F238E27FC236}">
                  <a16:creationId xmlns:a16="http://schemas.microsoft.com/office/drawing/2014/main" id="{AD7792F0-C231-4765-AAA2-318D17AC9700}"/>
                </a:ext>
              </a:extLst>
            </p:cNvPr>
            <p:cNvPicPr>
              <a:picLocks noChangeAspect="1"/>
            </p:cNvPicPr>
            <p:nvPr/>
          </p:nvPicPr>
          <p:blipFill rotWithShape="1">
            <a:blip r:embed="rId7"/>
            <a:srcRect b="13860"/>
            <a:stretch/>
          </p:blipFill>
          <p:spPr>
            <a:xfrm>
              <a:off x="8468235" y="4476502"/>
              <a:ext cx="3290644" cy="2165598"/>
            </a:xfrm>
            <a:prstGeom prst="rect">
              <a:avLst/>
            </a:prstGeom>
          </p:spPr>
        </p:pic>
      </p:grpSp>
      <p:sp>
        <p:nvSpPr>
          <p:cNvPr id="9" name="TextBox 8">
            <a:extLst>
              <a:ext uri="{FF2B5EF4-FFF2-40B4-BE49-F238E27FC236}">
                <a16:creationId xmlns:a16="http://schemas.microsoft.com/office/drawing/2014/main" id="{549823FB-DC4C-41AE-BE5D-864F7FC1FD8C}"/>
              </a:ext>
            </a:extLst>
          </p:cNvPr>
          <p:cNvSpPr txBox="1"/>
          <p:nvPr/>
        </p:nvSpPr>
        <p:spPr>
          <a:xfrm>
            <a:off x="5040365" y="0"/>
            <a:ext cx="6124352" cy="253916"/>
          </a:xfrm>
          <a:prstGeom prst="rect">
            <a:avLst/>
          </a:prstGeom>
          <a:noFill/>
        </p:spPr>
        <p:txBody>
          <a:bodyPr wrap="square">
            <a:spAutoFit/>
          </a:bodyPr>
          <a:lstStyle/>
          <a:p>
            <a:r>
              <a:rPr lang="en-US" sz="1050" b="0" i="0" dirty="0" err="1">
                <a:solidFill>
                  <a:schemeClr val="bg1">
                    <a:lumMod val="50000"/>
                  </a:schemeClr>
                </a:solidFill>
                <a:effectLst/>
                <a:latin typeface="proxima-nova"/>
              </a:rPr>
              <a:t>Knaflic</a:t>
            </a:r>
            <a:r>
              <a:rPr lang="en-US" sz="1050" b="0" i="0" dirty="0">
                <a:solidFill>
                  <a:schemeClr val="bg1">
                    <a:lumMod val="50000"/>
                  </a:schemeClr>
                </a:solidFill>
                <a:effectLst/>
                <a:latin typeface="proxima-nova"/>
              </a:rPr>
              <a:t>, Cole. </a:t>
            </a:r>
            <a:r>
              <a:rPr lang="en-US" sz="1050" b="0" i="1" dirty="0">
                <a:solidFill>
                  <a:schemeClr val="bg1">
                    <a:lumMod val="50000"/>
                  </a:schemeClr>
                </a:solidFill>
                <a:effectLst/>
                <a:latin typeface="proxima-nova"/>
              </a:rPr>
              <a:t>Storytelling With Data: A Data Visualization Guide for Business Professionals</a:t>
            </a:r>
            <a:r>
              <a:rPr lang="en-US" sz="1050" b="0" i="0" dirty="0">
                <a:solidFill>
                  <a:schemeClr val="bg1">
                    <a:lumMod val="50000"/>
                  </a:schemeClr>
                </a:solidFill>
                <a:effectLst/>
                <a:latin typeface="proxima-nova"/>
              </a:rPr>
              <a:t>, Wiley, © 2015.</a:t>
            </a:r>
            <a:endParaRPr lang="en-US" sz="1050" dirty="0">
              <a:solidFill>
                <a:schemeClr val="bg1">
                  <a:lumMod val="50000"/>
                </a:schemeClr>
              </a:solidFill>
            </a:endParaRPr>
          </a:p>
        </p:txBody>
      </p:sp>
    </p:spTree>
    <p:extLst>
      <p:ext uri="{BB962C8B-B14F-4D97-AF65-F5344CB8AC3E}">
        <p14:creationId xmlns:p14="http://schemas.microsoft.com/office/powerpoint/2010/main" val="2614203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64A8C-5FAF-4821-A3D8-C610CD39820B}"/>
              </a:ext>
            </a:extLst>
          </p:cNvPr>
          <p:cNvSpPr>
            <a:spLocks noGrp="1"/>
          </p:cNvSpPr>
          <p:nvPr>
            <p:ph type="title"/>
          </p:nvPr>
        </p:nvSpPr>
        <p:spPr>
          <a:xfrm>
            <a:off x="481420" y="786383"/>
            <a:ext cx="3810000" cy="2093975"/>
          </a:xfrm>
        </p:spPr>
        <p:txBody>
          <a:bodyPr/>
          <a:lstStyle/>
          <a:p>
            <a:r>
              <a:rPr lang="aa-ET" dirty="0"/>
              <a:t>Why Art?</a:t>
            </a:r>
            <a:endParaRPr lang="en-US" dirty="0"/>
          </a:p>
        </p:txBody>
      </p:sp>
      <p:sp>
        <p:nvSpPr>
          <p:cNvPr id="5" name="Slide Number Placeholder 4">
            <a:extLst>
              <a:ext uri="{FF2B5EF4-FFF2-40B4-BE49-F238E27FC236}">
                <a16:creationId xmlns:a16="http://schemas.microsoft.com/office/drawing/2014/main" id="{8E261240-ED65-49A5-BA1E-1CB0BBA581AC}"/>
              </a:ext>
            </a:extLst>
          </p:cNvPr>
          <p:cNvSpPr>
            <a:spLocks noGrp="1"/>
          </p:cNvSpPr>
          <p:nvPr>
            <p:ph type="sldNum" sz="quarter" idx="12"/>
          </p:nvPr>
        </p:nvSpPr>
        <p:spPr/>
        <p:txBody>
          <a:bodyPr/>
          <a:lstStyle/>
          <a:p>
            <a:fld id="{3A98EE3D-8CD1-4C3F-BD1C-C98C9596463C}" type="slidenum">
              <a:rPr lang="en-US" smtClean="0"/>
              <a:pPr/>
              <a:t>31</a:t>
            </a:fld>
            <a:endParaRPr lang="en-US" dirty="0"/>
          </a:p>
        </p:txBody>
      </p:sp>
      <p:sp>
        <p:nvSpPr>
          <p:cNvPr id="3" name="Content Placeholder 2">
            <a:extLst>
              <a:ext uri="{FF2B5EF4-FFF2-40B4-BE49-F238E27FC236}">
                <a16:creationId xmlns:a16="http://schemas.microsoft.com/office/drawing/2014/main" id="{57DFF755-1EA9-49A3-A196-6AFA58EE245D}"/>
              </a:ext>
            </a:extLst>
          </p:cNvPr>
          <p:cNvSpPr>
            <a:spLocks noGrp="1"/>
          </p:cNvSpPr>
          <p:nvPr>
            <p:ph idx="1"/>
          </p:nvPr>
        </p:nvSpPr>
        <p:spPr>
          <a:xfrm>
            <a:off x="5040365" y="843895"/>
            <a:ext cx="6418210" cy="497225"/>
          </a:xfrm>
        </p:spPr>
        <p:txBody>
          <a:bodyPr>
            <a:normAutofit/>
          </a:bodyPr>
          <a:lstStyle/>
          <a:p>
            <a:r>
              <a:rPr lang="aa-ET" dirty="0">
                <a:solidFill>
                  <a:schemeClr val="accent4"/>
                </a:solidFill>
              </a:rPr>
              <a:t>Good design for effective communication</a:t>
            </a:r>
          </a:p>
        </p:txBody>
      </p:sp>
      <p:sp>
        <p:nvSpPr>
          <p:cNvPr id="8" name="TextBox 7">
            <a:extLst>
              <a:ext uri="{FF2B5EF4-FFF2-40B4-BE49-F238E27FC236}">
                <a16:creationId xmlns:a16="http://schemas.microsoft.com/office/drawing/2014/main" id="{28A3F5D5-1543-4EF0-9495-924674929A0D}"/>
              </a:ext>
            </a:extLst>
          </p:cNvPr>
          <p:cNvSpPr txBox="1"/>
          <p:nvPr/>
        </p:nvSpPr>
        <p:spPr>
          <a:xfrm>
            <a:off x="853670" y="3546202"/>
            <a:ext cx="2558415" cy="954107"/>
          </a:xfrm>
          <a:prstGeom prst="rect">
            <a:avLst/>
          </a:prstGeom>
          <a:noFill/>
        </p:spPr>
        <p:txBody>
          <a:bodyPr wrap="square">
            <a:spAutoFit/>
          </a:bodyPr>
          <a:lstStyle/>
          <a:p>
            <a:r>
              <a:rPr lang="aa-ET" sz="2800" b="1" dirty="0">
                <a:solidFill>
                  <a:schemeClr val="accent4">
                    <a:lumMod val="60000"/>
                    <a:lumOff val="40000"/>
                  </a:schemeClr>
                </a:solidFill>
                <a:latin typeface="+mn-lt"/>
              </a:rPr>
              <a:t>R</a:t>
            </a:r>
            <a:r>
              <a:rPr lang="aa-ET" sz="2800" dirty="0">
                <a:solidFill>
                  <a:schemeClr val="accent4">
                    <a:lumMod val="20000"/>
                    <a:lumOff val="80000"/>
                  </a:schemeClr>
                </a:solidFill>
                <a:latin typeface="+mn-lt"/>
              </a:rPr>
              <a:t>epresentation</a:t>
            </a:r>
            <a:r>
              <a:rPr lang="aa-ET" sz="2800" dirty="0">
                <a:solidFill>
                  <a:schemeClr val="accent4">
                    <a:lumMod val="40000"/>
                    <a:lumOff val="60000"/>
                  </a:schemeClr>
                </a:solidFill>
                <a:latin typeface="+mn-lt"/>
              </a:rPr>
              <a:t> </a:t>
            </a:r>
            <a:br>
              <a:rPr lang="aa-ET" sz="2800" dirty="0">
                <a:solidFill>
                  <a:schemeClr val="accent4">
                    <a:lumMod val="40000"/>
                    <a:lumOff val="60000"/>
                  </a:schemeClr>
                </a:solidFill>
                <a:latin typeface="+mn-lt"/>
              </a:rPr>
            </a:br>
            <a:r>
              <a:rPr lang="aa-ET" sz="2800" b="1" dirty="0">
                <a:solidFill>
                  <a:schemeClr val="accent4">
                    <a:lumMod val="60000"/>
                    <a:lumOff val="40000"/>
                  </a:schemeClr>
                </a:solidFill>
                <a:latin typeface="+mn-lt"/>
              </a:rPr>
              <a:t>T</a:t>
            </a:r>
            <a:r>
              <a:rPr lang="aa-ET" sz="2800" dirty="0">
                <a:solidFill>
                  <a:schemeClr val="accent4">
                    <a:lumMod val="20000"/>
                    <a:lumOff val="80000"/>
                  </a:schemeClr>
                </a:solidFill>
                <a:latin typeface="+mn-lt"/>
              </a:rPr>
              <a:t>echnique</a:t>
            </a:r>
            <a:endParaRPr lang="en-US" sz="2800" dirty="0">
              <a:solidFill>
                <a:schemeClr val="accent4">
                  <a:lumMod val="20000"/>
                  <a:lumOff val="80000"/>
                </a:schemeClr>
              </a:solidFill>
              <a:latin typeface="+mn-lt"/>
            </a:endParaRPr>
          </a:p>
        </p:txBody>
      </p:sp>
      <p:grpSp>
        <p:nvGrpSpPr>
          <p:cNvPr id="21" name="Group 20">
            <a:extLst>
              <a:ext uri="{FF2B5EF4-FFF2-40B4-BE49-F238E27FC236}">
                <a16:creationId xmlns:a16="http://schemas.microsoft.com/office/drawing/2014/main" id="{56D840DF-4C93-42EC-9623-483A09027682}"/>
              </a:ext>
            </a:extLst>
          </p:cNvPr>
          <p:cNvGrpSpPr/>
          <p:nvPr/>
        </p:nvGrpSpPr>
        <p:grpSpPr>
          <a:xfrm>
            <a:off x="4942007" y="2374751"/>
            <a:ext cx="6816872" cy="4267349"/>
            <a:chOff x="4942007" y="2374751"/>
            <a:chExt cx="6816872" cy="4267349"/>
          </a:xfrm>
        </p:grpSpPr>
        <p:pic>
          <p:nvPicPr>
            <p:cNvPr id="9" name="Picture 8">
              <a:extLst>
                <a:ext uri="{FF2B5EF4-FFF2-40B4-BE49-F238E27FC236}">
                  <a16:creationId xmlns:a16="http://schemas.microsoft.com/office/drawing/2014/main" id="{50C7FD52-E32C-4E40-AE55-802D5E0BB267}"/>
                </a:ext>
              </a:extLst>
            </p:cNvPr>
            <p:cNvPicPr>
              <a:picLocks noChangeAspect="1"/>
            </p:cNvPicPr>
            <p:nvPr/>
          </p:nvPicPr>
          <p:blipFill rotWithShape="1">
            <a:blip r:embed="rId3"/>
            <a:srcRect b="16657"/>
            <a:stretch/>
          </p:blipFill>
          <p:spPr>
            <a:xfrm>
              <a:off x="4942007" y="2374751"/>
              <a:ext cx="3655893" cy="1774921"/>
            </a:xfrm>
            <a:prstGeom prst="rect">
              <a:avLst/>
            </a:prstGeom>
          </p:spPr>
        </p:pic>
        <p:pic>
          <p:nvPicPr>
            <p:cNvPr id="13" name="Picture 12">
              <a:extLst>
                <a:ext uri="{FF2B5EF4-FFF2-40B4-BE49-F238E27FC236}">
                  <a16:creationId xmlns:a16="http://schemas.microsoft.com/office/drawing/2014/main" id="{AE6B58F7-23DA-4BA6-94D2-955D7B84F5CA}"/>
                </a:ext>
              </a:extLst>
            </p:cNvPr>
            <p:cNvPicPr>
              <a:picLocks noChangeAspect="1"/>
            </p:cNvPicPr>
            <p:nvPr/>
          </p:nvPicPr>
          <p:blipFill rotWithShape="1">
            <a:blip r:embed="rId4"/>
            <a:srcRect b="15678"/>
            <a:stretch/>
          </p:blipFill>
          <p:spPr>
            <a:xfrm>
              <a:off x="4942008" y="4495287"/>
              <a:ext cx="3424408" cy="1951551"/>
            </a:xfrm>
            <a:prstGeom prst="rect">
              <a:avLst/>
            </a:prstGeom>
          </p:spPr>
        </p:pic>
        <p:pic>
          <p:nvPicPr>
            <p:cNvPr id="15" name="Picture 14">
              <a:extLst>
                <a:ext uri="{FF2B5EF4-FFF2-40B4-BE49-F238E27FC236}">
                  <a16:creationId xmlns:a16="http://schemas.microsoft.com/office/drawing/2014/main" id="{EFE95D06-7880-4ED9-A9F4-AEE7E1EEEF50}"/>
                </a:ext>
              </a:extLst>
            </p:cNvPr>
            <p:cNvPicPr>
              <a:picLocks noChangeAspect="1"/>
            </p:cNvPicPr>
            <p:nvPr/>
          </p:nvPicPr>
          <p:blipFill rotWithShape="1">
            <a:blip r:embed="rId5"/>
            <a:srcRect b="13860"/>
            <a:stretch/>
          </p:blipFill>
          <p:spPr>
            <a:xfrm>
              <a:off x="8468235" y="4476502"/>
              <a:ext cx="3290644" cy="2165598"/>
            </a:xfrm>
            <a:prstGeom prst="rect">
              <a:avLst/>
            </a:prstGeom>
          </p:spPr>
        </p:pic>
      </p:grpSp>
      <p:pic>
        <p:nvPicPr>
          <p:cNvPr id="17" name="Picture 16">
            <a:extLst>
              <a:ext uri="{FF2B5EF4-FFF2-40B4-BE49-F238E27FC236}">
                <a16:creationId xmlns:a16="http://schemas.microsoft.com/office/drawing/2014/main" id="{F423BAEC-0D95-4E3B-AABE-C9B77097684A}"/>
              </a:ext>
            </a:extLst>
          </p:cNvPr>
          <p:cNvPicPr>
            <a:picLocks noChangeAspect="1"/>
          </p:cNvPicPr>
          <p:nvPr/>
        </p:nvPicPr>
        <p:blipFill rotWithShape="1">
          <a:blip r:embed="rId6"/>
          <a:srcRect b="14531"/>
          <a:stretch/>
        </p:blipFill>
        <p:spPr>
          <a:xfrm>
            <a:off x="8468235" y="2387282"/>
            <a:ext cx="3290644" cy="1975931"/>
          </a:xfrm>
          <a:prstGeom prst="rect">
            <a:avLst/>
          </a:prstGeom>
        </p:spPr>
      </p:pic>
      <p:pic>
        <p:nvPicPr>
          <p:cNvPr id="19" name="Picture 18">
            <a:extLst>
              <a:ext uri="{FF2B5EF4-FFF2-40B4-BE49-F238E27FC236}">
                <a16:creationId xmlns:a16="http://schemas.microsoft.com/office/drawing/2014/main" id="{FF1F35D8-5D4A-4230-9048-DA3A13E1B784}"/>
              </a:ext>
            </a:extLst>
          </p:cNvPr>
          <p:cNvPicPr>
            <a:picLocks noChangeAspect="1"/>
          </p:cNvPicPr>
          <p:nvPr/>
        </p:nvPicPr>
        <p:blipFill>
          <a:blip r:embed="rId7"/>
          <a:stretch>
            <a:fillRect/>
          </a:stretch>
        </p:blipFill>
        <p:spPr>
          <a:xfrm>
            <a:off x="4862415" y="1389379"/>
            <a:ext cx="1881286" cy="1009639"/>
          </a:xfrm>
          <a:prstGeom prst="rect">
            <a:avLst/>
          </a:prstGeom>
        </p:spPr>
      </p:pic>
      <p:sp>
        <p:nvSpPr>
          <p:cNvPr id="23" name="TextBox 22">
            <a:extLst>
              <a:ext uri="{FF2B5EF4-FFF2-40B4-BE49-F238E27FC236}">
                <a16:creationId xmlns:a16="http://schemas.microsoft.com/office/drawing/2014/main" id="{05158DF8-47A8-414D-9ADF-6322DD55D1D9}"/>
              </a:ext>
            </a:extLst>
          </p:cNvPr>
          <p:cNvSpPr txBox="1"/>
          <p:nvPr/>
        </p:nvSpPr>
        <p:spPr>
          <a:xfrm>
            <a:off x="5040365" y="0"/>
            <a:ext cx="6124352" cy="253916"/>
          </a:xfrm>
          <a:prstGeom prst="rect">
            <a:avLst/>
          </a:prstGeom>
          <a:noFill/>
        </p:spPr>
        <p:txBody>
          <a:bodyPr wrap="square">
            <a:spAutoFit/>
          </a:bodyPr>
          <a:lstStyle/>
          <a:p>
            <a:r>
              <a:rPr lang="en-US" sz="1050" b="0" i="0" dirty="0" err="1">
                <a:solidFill>
                  <a:schemeClr val="bg1">
                    <a:lumMod val="50000"/>
                  </a:schemeClr>
                </a:solidFill>
                <a:effectLst/>
                <a:latin typeface="proxima-nova"/>
              </a:rPr>
              <a:t>Knaflic</a:t>
            </a:r>
            <a:r>
              <a:rPr lang="en-US" sz="1050" b="0" i="0" dirty="0">
                <a:solidFill>
                  <a:schemeClr val="bg1">
                    <a:lumMod val="50000"/>
                  </a:schemeClr>
                </a:solidFill>
                <a:effectLst/>
                <a:latin typeface="proxima-nova"/>
              </a:rPr>
              <a:t>, Cole. </a:t>
            </a:r>
            <a:r>
              <a:rPr lang="en-US" sz="1050" b="0" i="1" dirty="0">
                <a:solidFill>
                  <a:schemeClr val="bg1">
                    <a:lumMod val="50000"/>
                  </a:schemeClr>
                </a:solidFill>
                <a:effectLst/>
                <a:latin typeface="proxima-nova"/>
              </a:rPr>
              <a:t>Storytelling With Data: A Data Visualization Guide for Business Professionals</a:t>
            </a:r>
            <a:r>
              <a:rPr lang="en-US" sz="1050" b="0" i="0" dirty="0">
                <a:solidFill>
                  <a:schemeClr val="bg1">
                    <a:lumMod val="50000"/>
                  </a:schemeClr>
                </a:solidFill>
                <a:effectLst/>
                <a:latin typeface="proxima-nova"/>
              </a:rPr>
              <a:t>, Wiley, © 2015.</a:t>
            </a:r>
            <a:endParaRPr lang="en-US" sz="1050" dirty="0">
              <a:solidFill>
                <a:schemeClr val="bg1">
                  <a:lumMod val="50000"/>
                </a:schemeClr>
              </a:solidFill>
            </a:endParaRPr>
          </a:p>
        </p:txBody>
      </p:sp>
      <p:sp>
        <p:nvSpPr>
          <p:cNvPr id="24" name="TextBox 23">
            <a:extLst>
              <a:ext uri="{FF2B5EF4-FFF2-40B4-BE49-F238E27FC236}">
                <a16:creationId xmlns:a16="http://schemas.microsoft.com/office/drawing/2014/main" id="{6D6B23D4-A4EC-4B07-A284-07FCFFD1824B}"/>
              </a:ext>
            </a:extLst>
          </p:cNvPr>
          <p:cNvSpPr txBox="1"/>
          <p:nvPr/>
        </p:nvSpPr>
        <p:spPr>
          <a:xfrm>
            <a:off x="828270" y="3098696"/>
            <a:ext cx="2558415" cy="523220"/>
          </a:xfrm>
          <a:prstGeom prst="rect">
            <a:avLst/>
          </a:prstGeom>
          <a:noFill/>
        </p:spPr>
        <p:txBody>
          <a:bodyPr wrap="square">
            <a:spAutoFit/>
          </a:bodyPr>
          <a:lstStyle/>
          <a:p>
            <a:r>
              <a:rPr lang="aa-ET" sz="2800" b="1" dirty="0">
                <a:solidFill>
                  <a:schemeClr val="accent4">
                    <a:lumMod val="60000"/>
                    <a:lumOff val="40000"/>
                  </a:schemeClr>
                </a:solidFill>
              </a:rPr>
              <a:t>A</a:t>
            </a:r>
            <a:r>
              <a:rPr lang="aa-ET" sz="2800" dirty="0">
                <a:solidFill>
                  <a:schemeClr val="accent4">
                    <a:lumMod val="20000"/>
                    <a:lumOff val="80000"/>
                  </a:schemeClr>
                </a:solidFill>
              </a:rPr>
              <a:t>ttractive</a:t>
            </a:r>
            <a:endParaRPr lang="en-US" sz="2800" dirty="0">
              <a:solidFill>
                <a:schemeClr val="accent4">
                  <a:lumMod val="20000"/>
                  <a:lumOff val="80000"/>
                </a:schemeClr>
              </a:solidFill>
            </a:endParaRPr>
          </a:p>
        </p:txBody>
      </p:sp>
    </p:spTree>
    <p:extLst>
      <p:ext uri="{BB962C8B-B14F-4D97-AF65-F5344CB8AC3E}">
        <p14:creationId xmlns:p14="http://schemas.microsoft.com/office/powerpoint/2010/main" val="1174638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64A8C-5FAF-4821-A3D8-C610CD39820B}"/>
              </a:ext>
            </a:extLst>
          </p:cNvPr>
          <p:cNvSpPr>
            <a:spLocks noGrp="1"/>
          </p:cNvSpPr>
          <p:nvPr>
            <p:ph type="title"/>
          </p:nvPr>
        </p:nvSpPr>
        <p:spPr>
          <a:xfrm>
            <a:off x="481420" y="786383"/>
            <a:ext cx="3810000" cy="2093975"/>
          </a:xfrm>
        </p:spPr>
        <p:txBody>
          <a:bodyPr/>
          <a:lstStyle/>
          <a:p>
            <a:r>
              <a:rPr lang="aa-ET" dirty="0"/>
              <a:t>Why Art?</a:t>
            </a:r>
            <a:endParaRPr lang="en-US" dirty="0"/>
          </a:p>
        </p:txBody>
      </p:sp>
      <p:sp>
        <p:nvSpPr>
          <p:cNvPr id="5" name="Slide Number Placeholder 4">
            <a:extLst>
              <a:ext uri="{FF2B5EF4-FFF2-40B4-BE49-F238E27FC236}">
                <a16:creationId xmlns:a16="http://schemas.microsoft.com/office/drawing/2014/main" id="{8E261240-ED65-49A5-BA1E-1CB0BBA581AC}"/>
              </a:ext>
            </a:extLst>
          </p:cNvPr>
          <p:cNvSpPr>
            <a:spLocks noGrp="1"/>
          </p:cNvSpPr>
          <p:nvPr>
            <p:ph type="sldNum" sz="quarter" idx="12"/>
          </p:nvPr>
        </p:nvSpPr>
        <p:spPr/>
        <p:txBody>
          <a:bodyPr/>
          <a:lstStyle/>
          <a:p>
            <a:fld id="{3A98EE3D-8CD1-4C3F-BD1C-C98C9596463C}" type="slidenum">
              <a:rPr lang="en-US" smtClean="0"/>
              <a:pPr/>
              <a:t>32</a:t>
            </a:fld>
            <a:endParaRPr lang="en-US" dirty="0"/>
          </a:p>
        </p:txBody>
      </p:sp>
      <p:sp>
        <p:nvSpPr>
          <p:cNvPr id="8" name="TextBox 7">
            <a:extLst>
              <a:ext uri="{FF2B5EF4-FFF2-40B4-BE49-F238E27FC236}">
                <a16:creationId xmlns:a16="http://schemas.microsoft.com/office/drawing/2014/main" id="{28A3F5D5-1543-4EF0-9495-924674929A0D}"/>
              </a:ext>
            </a:extLst>
          </p:cNvPr>
          <p:cNvSpPr txBox="1"/>
          <p:nvPr/>
        </p:nvSpPr>
        <p:spPr>
          <a:xfrm>
            <a:off x="853670" y="3546202"/>
            <a:ext cx="2558415" cy="954107"/>
          </a:xfrm>
          <a:prstGeom prst="rect">
            <a:avLst/>
          </a:prstGeom>
          <a:noFill/>
        </p:spPr>
        <p:txBody>
          <a:bodyPr wrap="square">
            <a:spAutoFit/>
          </a:bodyPr>
          <a:lstStyle/>
          <a:p>
            <a:r>
              <a:rPr lang="aa-ET" sz="2800" b="1" dirty="0">
                <a:solidFill>
                  <a:schemeClr val="accent4">
                    <a:lumMod val="60000"/>
                    <a:lumOff val="40000"/>
                  </a:schemeClr>
                </a:solidFill>
                <a:latin typeface="+mn-lt"/>
              </a:rPr>
              <a:t>R</a:t>
            </a:r>
            <a:r>
              <a:rPr lang="aa-ET" sz="2800" dirty="0">
                <a:solidFill>
                  <a:schemeClr val="accent4">
                    <a:lumMod val="20000"/>
                    <a:lumOff val="80000"/>
                  </a:schemeClr>
                </a:solidFill>
                <a:latin typeface="+mn-lt"/>
              </a:rPr>
              <a:t>epresentation</a:t>
            </a:r>
            <a:r>
              <a:rPr lang="aa-ET" sz="2800" dirty="0">
                <a:solidFill>
                  <a:schemeClr val="accent4">
                    <a:lumMod val="40000"/>
                    <a:lumOff val="60000"/>
                  </a:schemeClr>
                </a:solidFill>
                <a:latin typeface="+mn-lt"/>
              </a:rPr>
              <a:t> </a:t>
            </a:r>
            <a:br>
              <a:rPr lang="aa-ET" sz="2800" dirty="0">
                <a:solidFill>
                  <a:schemeClr val="accent4">
                    <a:lumMod val="40000"/>
                    <a:lumOff val="60000"/>
                  </a:schemeClr>
                </a:solidFill>
                <a:latin typeface="+mn-lt"/>
              </a:rPr>
            </a:br>
            <a:r>
              <a:rPr lang="aa-ET" sz="2800" b="1" dirty="0">
                <a:solidFill>
                  <a:schemeClr val="accent4">
                    <a:lumMod val="60000"/>
                    <a:lumOff val="40000"/>
                  </a:schemeClr>
                </a:solidFill>
                <a:latin typeface="+mn-lt"/>
              </a:rPr>
              <a:t>T</a:t>
            </a:r>
            <a:r>
              <a:rPr lang="aa-ET" sz="2800" dirty="0">
                <a:solidFill>
                  <a:schemeClr val="accent4">
                    <a:lumMod val="20000"/>
                    <a:lumOff val="80000"/>
                  </a:schemeClr>
                </a:solidFill>
                <a:latin typeface="+mn-lt"/>
              </a:rPr>
              <a:t>echnique</a:t>
            </a:r>
            <a:endParaRPr lang="en-US" sz="2800" dirty="0">
              <a:solidFill>
                <a:schemeClr val="accent4">
                  <a:lumMod val="20000"/>
                  <a:lumOff val="80000"/>
                </a:schemeClr>
              </a:solidFill>
              <a:latin typeface="+mn-lt"/>
            </a:endParaRPr>
          </a:p>
        </p:txBody>
      </p:sp>
      <p:pic>
        <p:nvPicPr>
          <p:cNvPr id="20" name="Content Placeholder 6">
            <a:extLst>
              <a:ext uri="{FF2B5EF4-FFF2-40B4-BE49-F238E27FC236}">
                <a16:creationId xmlns:a16="http://schemas.microsoft.com/office/drawing/2014/main" id="{2551CD30-742C-4A86-BCBB-D64597B249C1}"/>
              </a:ext>
            </a:extLst>
          </p:cNvPr>
          <p:cNvPicPr>
            <a:picLocks noGrp="1" noChangeAspect="1"/>
          </p:cNvPicPr>
          <p:nvPr>
            <p:ph idx="1"/>
          </p:nvPr>
        </p:nvPicPr>
        <p:blipFill>
          <a:blip r:embed="rId3"/>
          <a:stretch>
            <a:fillRect/>
          </a:stretch>
        </p:blipFill>
        <p:spPr>
          <a:xfrm>
            <a:off x="5513961" y="812800"/>
            <a:ext cx="5818629" cy="5294313"/>
          </a:xfrm>
          <a:prstGeom prst="rect">
            <a:avLst/>
          </a:prstGeom>
        </p:spPr>
      </p:pic>
      <p:sp>
        <p:nvSpPr>
          <p:cNvPr id="10" name="TextBox 9">
            <a:extLst>
              <a:ext uri="{FF2B5EF4-FFF2-40B4-BE49-F238E27FC236}">
                <a16:creationId xmlns:a16="http://schemas.microsoft.com/office/drawing/2014/main" id="{3F39D012-0B30-482C-A12A-EB3B25102AB1}"/>
              </a:ext>
            </a:extLst>
          </p:cNvPr>
          <p:cNvSpPr txBox="1"/>
          <p:nvPr/>
        </p:nvSpPr>
        <p:spPr>
          <a:xfrm>
            <a:off x="7328386" y="6490900"/>
            <a:ext cx="2861899" cy="276999"/>
          </a:xfrm>
          <a:prstGeom prst="rect">
            <a:avLst/>
          </a:prstGeom>
          <a:noFill/>
        </p:spPr>
        <p:txBody>
          <a:bodyPr wrap="square">
            <a:spAutoFit/>
          </a:bodyPr>
          <a:lstStyle/>
          <a:p>
            <a:r>
              <a:rPr lang="en-US" sz="1200" b="1" i="0" kern="1200" dirty="0">
                <a:solidFill>
                  <a:schemeClr val="tx1">
                    <a:lumMod val="50000"/>
                    <a:lumOff val="50000"/>
                  </a:schemeClr>
                </a:solidFill>
                <a:effectLst/>
                <a:latin typeface="+mn-lt"/>
                <a:ea typeface="+mn-ea"/>
                <a:cs typeface="+mn-cs"/>
              </a:rPr>
              <a:t>© 2019 by Nancy Duarte</a:t>
            </a:r>
            <a:r>
              <a:rPr lang="aa-ET" sz="1200" b="1" i="0" kern="1200" dirty="0">
                <a:solidFill>
                  <a:schemeClr val="tx1">
                    <a:lumMod val="50000"/>
                    <a:lumOff val="50000"/>
                  </a:schemeClr>
                </a:solidFill>
                <a:effectLst/>
                <a:latin typeface="+mn-lt"/>
                <a:ea typeface="+mn-ea"/>
                <a:cs typeface="+mn-cs"/>
              </a:rPr>
              <a:t> “Data Story”</a:t>
            </a:r>
            <a:endParaRPr lang="en-US" sz="1200" dirty="0">
              <a:solidFill>
                <a:schemeClr val="tx1">
                  <a:lumMod val="50000"/>
                  <a:lumOff val="50000"/>
                </a:schemeClr>
              </a:solidFill>
            </a:endParaRPr>
          </a:p>
        </p:txBody>
      </p:sp>
      <p:sp>
        <p:nvSpPr>
          <p:cNvPr id="11" name="TextBox 10">
            <a:extLst>
              <a:ext uri="{FF2B5EF4-FFF2-40B4-BE49-F238E27FC236}">
                <a16:creationId xmlns:a16="http://schemas.microsoft.com/office/drawing/2014/main" id="{3219A02B-AC73-4A61-B9B2-83B23064C7CB}"/>
              </a:ext>
            </a:extLst>
          </p:cNvPr>
          <p:cNvSpPr txBox="1"/>
          <p:nvPr/>
        </p:nvSpPr>
        <p:spPr>
          <a:xfrm>
            <a:off x="828270" y="3098696"/>
            <a:ext cx="2558415" cy="523220"/>
          </a:xfrm>
          <a:prstGeom prst="rect">
            <a:avLst/>
          </a:prstGeom>
          <a:noFill/>
        </p:spPr>
        <p:txBody>
          <a:bodyPr wrap="square">
            <a:spAutoFit/>
          </a:bodyPr>
          <a:lstStyle/>
          <a:p>
            <a:r>
              <a:rPr lang="aa-ET" sz="2800" b="1" dirty="0">
                <a:solidFill>
                  <a:schemeClr val="accent4">
                    <a:lumMod val="60000"/>
                    <a:lumOff val="40000"/>
                  </a:schemeClr>
                </a:solidFill>
              </a:rPr>
              <a:t>A</a:t>
            </a:r>
            <a:r>
              <a:rPr lang="aa-ET" sz="2800" dirty="0">
                <a:solidFill>
                  <a:schemeClr val="accent4">
                    <a:lumMod val="20000"/>
                    <a:lumOff val="80000"/>
                  </a:schemeClr>
                </a:solidFill>
              </a:rPr>
              <a:t>ttractive</a:t>
            </a:r>
            <a:endParaRPr lang="en-US" sz="2800" dirty="0">
              <a:solidFill>
                <a:schemeClr val="accent4">
                  <a:lumMod val="20000"/>
                  <a:lumOff val="80000"/>
                </a:schemeClr>
              </a:solidFill>
            </a:endParaRPr>
          </a:p>
        </p:txBody>
      </p:sp>
    </p:spTree>
    <p:extLst>
      <p:ext uri="{BB962C8B-B14F-4D97-AF65-F5344CB8AC3E}">
        <p14:creationId xmlns:p14="http://schemas.microsoft.com/office/powerpoint/2010/main" val="2158682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64A8C-5FAF-4821-A3D8-C610CD39820B}"/>
              </a:ext>
            </a:extLst>
          </p:cNvPr>
          <p:cNvSpPr>
            <a:spLocks noGrp="1"/>
          </p:cNvSpPr>
          <p:nvPr>
            <p:ph type="title"/>
          </p:nvPr>
        </p:nvSpPr>
        <p:spPr>
          <a:xfrm>
            <a:off x="481420" y="786383"/>
            <a:ext cx="3810000" cy="2093975"/>
          </a:xfrm>
        </p:spPr>
        <p:txBody>
          <a:bodyPr/>
          <a:lstStyle/>
          <a:p>
            <a:r>
              <a:rPr lang="aa-ET" dirty="0"/>
              <a:t>Why Art?</a:t>
            </a:r>
            <a:endParaRPr lang="en-US" dirty="0"/>
          </a:p>
        </p:txBody>
      </p:sp>
      <p:sp>
        <p:nvSpPr>
          <p:cNvPr id="5" name="Slide Number Placeholder 4">
            <a:extLst>
              <a:ext uri="{FF2B5EF4-FFF2-40B4-BE49-F238E27FC236}">
                <a16:creationId xmlns:a16="http://schemas.microsoft.com/office/drawing/2014/main" id="{8E261240-ED65-49A5-BA1E-1CB0BBA581AC}"/>
              </a:ext>
            </a:extLst>
          </p:cNvPr>
          <p:cNvSpPr>
            <a:spLocks noGrp="1"/>
          </p:cNvSpPr>
          <p:nvPr>
            <p:ph type="sldNum" sz="quarter" idx="12"/>
          </p:nvPr>
        </p:nvSpPr>
        <p:spPr/>
        <p:txBody>
          <a:bodyPr/>
          <a:lstStyle/>
          <a:p>
            <a:fld id="{3A98EE3D-8CD1-4C3F-BD1C-C98C9596463C}" type="slidenum">
              <a:rPr lang="en-US" smtClean="0"/>
              <a:pPr/>
              <a:t>33</a:t>
            </a:fld>
            <a:endParaRPr lang="en-US" dirty="0"/>
          </a:p>
        </p:txBody>
      </p:sp>
      <p:sp>
        <p:nvSpPr>
          <p:cNvPr id="8" name="TextBox 7">
            <a:extLst>
              <a:ext uri="{FF2B5EF4-FFF2-40B4-BE49-F238E27FC236}">
                <a16:creationId xmlns:a16="http://schemas.microsoft.com/office/drawing/2014/main" id="{28A3F5D5-1543-4EF0-9495-924674929A0D}"/>
              </a:ext>
            </a:extLst>
          </p:cNvPr>
          <p:cNvSpPr txBox="1"/>
          <p:nvPr/>
        </p:nvSpPr>
        <p:spPr>
          <a:xfrm>
            <a:off x="853670" y="3546202"/>
            <a:ext cx="2558415" cy="954107"/>
          </a:xfrm>
          <a:prstGeom prst="rect">
            <a:avLst/>
          </a:prstGeom>
          <a:noFill/>
        </p:spPr>
        <p:txBody>
          <a:bodyPr wrap="square">
            <a:spAutoFit/>
          </a:bodyPr>
          <a:lstStyle/>
          <a:p>
            <a:r>
              <a:rPr lang="aa-ET" sz="2800" b="1" dirty="0">
                <a:solidFill>
                  <a:schemeClr val="accent4">
                    <a:lumMod val="60000"/>
                    <a:lumOff val="40000"/>
                  </a:schemeClr>
                </a:solidFill>
                <a:latin typeface="+mn-lt"/>
              </a:rPr>
              <a:t>R</a:t>
            </a:r>
            <a:r>
              <a:rPr lang="aa-ET" sz="2800" dirty="0">
                <a:solidFill>
                  <a:schemeClr val="accent4">
                    <a:lumMod val="20000"/>
                    <a:lumOff val="80000"/>
                  </a:schemeClr>
                </a:solidFill>
                <a:latin typeface="+mn-lt"/>
              </a:rPr>
              <a:t>epresentation</a:t>
            </a:r>
            <a:r>
              <a:rPr lang="aa-ET" sz="2800" dirty="0">
                <a:solidFill>
                  <a:schemeClr val="accent4">
                    <a:lumMod val="40000"/>
                    <a:lumOff val="60000"/>
                  </a:schemeClr>
                </a:solidFill>
                <a:latin typeface="+mn-lt"/>
              </a:rPr>
              <a:t> </a:t>
            </a:r>
            <a:br>
              <a:rPr lang="aa-ET" sz="2800" dirty="0">
                <a:solidFill>
                  <a:schemeClr val="accent4">
                    <a:lumMod val="40000"/>
                    <a:lumOff val="60000"/>
                  </a:schemeClr>
                </a:solidFill>
                <a:latin typeface="+mn-lt"/>
              </a:rPr>
            </a:br>
            <a:r>
              <a:rPr lang="aa-ET" sz="2800" b="1" dirty="0">
                <a:solidFill>
                  <a:schemeClr val="accent4">
                    <a:lumMod val="60000"/>
                    <a:lumOff val="40000"/>
                  </a:schemeClr>
                </a:solidFill>
                <a:latin typeface="+mn-lt"/>
              </a:rPr>
              <a:t>T</a:t>
            </a:r>
            <a:r>
              <a:rPr lang="aa-ET" sz="2800" dirty="0">
                <a:solidFill>
                  <a:schemeClr val="accent4">
                    <a:lumMod val="20000"/>
                    <a:lumOff val="80000"/>
                  </a:schemeClr>
                </a:solidFill>
                <a:latin typeface="+mn-lt"/>
              </a:rPr>
              <a:t>echnique</a:t>
            </a:r>
            <a:endParaRPr lang="en-US" sz="2800" dirty="0">
              <a:solidFill>
                <a:schemeClr val="accent4">
                  <a:lumMod val="20000"/>
                  <a:lumOff val="80000"/>
                </a:schemeClr>
              </a:solidFill>
              <a:latin typeface="+mn-lt"/>
            </a:endParaRPr>
          </a:p>
        </p:txBody>
      </p:sp>
      <p:sp>
        <p:nvSpPr>
          <p:cNvPr id="10" name="TextBox 9">
            <a:extLst>
              <a:ext uri="{FF2B5EF4-FFF2-40B4-BE49-F238E27FC236}">
                <a16:creationId xmlns:a16="http://schemas.microsoft.com/office/drawing/2014/main" id="{3F39D012-0B30-482C-A12A-EB3B25102AB1}"/>
              </a:ext>
            </a:extLst>
          </p:cNvPr>
          <p:cNvSpPr txBox="1"/>
          <p:nvPr/>
        </p:nvSpPr>
        <p:spPr>
          <a:xfrm>
            <a:off x="7328386" y="6490900"/>
            <a:ext cx="2861899" cy="276999"/>
          </a:xfrm>
          <a:prstGeom prst="rect">
            <a:avLst/>
          </a:prstGeom>
          <a:noFill/>
        </p:spPr>
        <p:txBody>
          <a:bodyPr wrap="square">
            <a:spAutoFit/>
          </a:bodyPr>
          <a:lstStyle/>
          <a:p>
            <a:r>
              <a:rPr lang="en-US" sz="1200" b="1" i="0" kern="1200" dirty="0">
                <a:solidFill>
                  <a:schemeClr val="tx1">
                    <a:lumMod val="50000"/>
                    <a:lumOff val="50000"/>
                  </a:schemeClr>
                </a:solidFill>
                <a:effectLst/>
                <a:latin typeface="+mn-lt"/>
                <a:ea typeface="+mn-ea"/>
                <a:cs typeface="+mn-cs"/>
              </a:rPr>
              <a:t>© 2019 by Nancy Duarte</a:t>
            </a:r>
            <a:r>
              <a:rPr lang="aa-ET" sz="1200" b="1" i="0" kern="1200" dirty="0">
                <a:solidFill>
                  <a:schemeClr val="tx1">
                    <a:lumMod val="50000"/>
                    <a:lumOff val="50000"/>
                  </a:schemeClr>
                </a:solidFill>
                <a:effectLst/>
                <a:latin typeface="+mn-lt"/>
                <a:ea typeface="+mn-ea"/>
                <a:cs typeface="+mn-cs"/>
              </a:rPr>
              <a:t> “Data Story”</a:t>
            </a:r>
            <a:endParaRPr lang="en-US" sz="1200" dirty="0">
              <a:solidFill>
                <a:schemeClr val="tx1">
                  <a:lumMod val="50000"/>
                  <a:lumOff val="50000"/>
                </a:schemeClr>
              </a:solidFill>
            </a:endParaRPr>
          </a:p>
        </p:txBody>
      </p:sp>
      <p:sp>
        <p:nvSpPr>
          <p:cNvPr id="11" name="TextBox 10">
            <a:extLst>
              <a:ext uri="{FF2B5EF4-FFF2-40B4-BE49-F238E27FC236}">
                <a16:creationId xmlns:a16="http://schemas.microsoft.com/office/drawing/2014/main" id="{3219A02B-AC73-4A61-B9B2-83B23064C7CB}"/>
              </a:ext>
            </a:extLst>
          </p:cNvPr>
          <p:cNvSpPr txBox="1"/>
          <p:nvPr/>
        </p:nvSpPr>
        <p:spPr>
          <a:xfrm>
            <a:off x="828270" y="3098696"/>
            <a:ext cx="2558415" cy="523220"/>
          </a:xfrm>
          <a:prstGeom prst="rect">
            <a:avLst/>
          </a:prstGeom>
          <a:noFill/>
        </p:spPr>
        <p:txBody>
          <a:bodyPr wrap="square">
            <a:spAutoFit/>
          </a:bodyPr>
          <a:lstStyle/>
          <a:p>
            <a:r>
              <a:rPr lang="aa-ET" sz="2800" b="1" dirty="0">
                <a:solidFill>
                  <a:schemeClr val="accent4">
                    <a:lumMod val="60000"/>
                    <a:lumOff val="40000"/>
                  </a:schemeClr>
                </a:solidFill>
              </a:rPr>
              <a:t>A</a:t>
            </a:r>
            <a:r>
              <a:rPr lang="aa-ET" sz="2800" dirty="0">
                <a:solidFill>
                  <a:schemeClr val="accent4">
                    <a:lumMod val="20000"/>
                    <a:lumOff val="80000"/>
                  </a:schemeClr>
                </a:solidFill>
              </a:rPr>
              <a:t>ttractive</a:t>
            </a:r>
            <a:endParaRPr lang="en-US" sz="2800" dirty="0">
              <a:solidFill>
                <a:schemeClr val="accent4">
                  <a:lumMod val="20000"/>
                  <a:lumOff val="80000"/>
                </a:schemeClr>
              </a:solidFill>
            </a:endParaRPr>
          </a:p>
        </p:txBody>
      </p:sp>
      <p:pic>
        <p:nvPicPr>
          <p:cNvPr id="13" name="Picture 16" descr="Storytelling with Data: A Data Visualization Guide for Business  Professionals - Nussbaumer Knaflic, Cole - Amazon.de: Bücher">
            <a:extLst>
              <a:ext uri="{FF2B5EF4-FFF2-40B4-BE49-F238E27FC236}">
                <a16:creationId xmlns:a16="http://schemas.microsoft.com/office/drawing/2014/main" id="{E8CFB04B-BB38-4BF0-A8FF-385553DFA932}"/>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8738" t="2278" r="3122" b="1887"/>
          <a:stretch/>
        </p:blipFill>
        <p:spPr bwMode="auto">
          <a:xfrm>
            <a:off x="6713446" y="1143226"/>
            <a:ext cx="3419660" cy="4633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341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7C6BD-501D-485D-A384-663EE9A10D10}"/>
              </a:ext>
            </a:extLst>
          </p:cNvPr>
          <p:cNvSpPr>
            <a:spLocks noGrp="1"/>
          </p:cNvSpPr>
          <p:nvPr>
            <p:ph type="title"/>
          </p:nvPr>
        </p:nvSpPr>
        <p:spPr/>
        <p:txBody>
          <a:bodyPr>
            <a:normAutofit/>
          </a:bodyPr>
          <a:lstStyle/>
          <a:p>
            <a:r>
              <a:rPr lang="en-US" sz="4400" b="1" dirty="0">
                <a:solidFill>
                  <a:srgbClr val="000000"/>
                </a:solidFill>
                <a:latin typeface="LiberationSerif-Bold"/>
              </a:rPr>
              <a:t>Overlay Visual Annotations onto a Chart</a:t>
            </a:r>
            <a:endParaRPr lang="en-US" sz="4400" dirty="0"/>
          </a:p>
        </p:txBody>
      </p:sp>
      <p:sp>
        <p:nvSpPr>
          <p:cNvPr id="3" name="Slide Number Placeholder 2">
            <a:extLst>
              <a:ext uri="{FF2B5EF4-FFF2-40B4-BE49-F238E27FC236}">
                <a16:creationId xmlns:a16="http://schemas.microsoft.com/office/drawing/2014/main" id="{4DE6D6F1-39F5-44A2-9411-9E5A77F61830}"/>
              </a:ext>
            </a:extLst>
          </p:cNvPr>
          <p:cNvSpPr>
            <a:spLocks noGrp="1"/>
          </p:cNvSpPr>
          <p:nvPr>
            <p:ph type="sldNum" sz="quarter" idx="12"/>
          </p:nvPr>
        </p:nvSpPr>
        <p:spPr/>
        <p:txBody>
          <a:bodyPr/>
          <a:lstStyle/>
          <a:p>
            <a:fld id="{3A98EE3D-8CD1-4C3F-BD1C-C98C9596463C}" type="slidenum">
              <a:rPr lang="en-US" smtClean="0"/>
              <a:t>34</a:t>
            </a:fld>
            <a:endParaRPr lang="en-US" dirty="0"/>
          </a:p>
        </p:txBody>
      </p:sp>
      <p:sp>
        <p:nvSpPr>
          <p:cNvPr id="19" name="TextBox 18">
            <a:extLst>
              <a:ext uri="{FF2B5EF4-FFF2-40B4-BE49-F238E27FC236}">
                <a16:creationId xmlns:a16="http://schemas.microsoft.com/office/drawing/2014/main" id="{B0EFE3A4-5E3F-418B-AF10-3D47F6479A8F}"/>
              </a:ext>
            </a:extLst>
          </p:cNvPr>
          <p:cNvSpPr txBox="1"/>
          <p:nvPr/>
        </p:nvSpPr>
        <p:spPr>
          <a:xfrm>
            <a:off x="43231" y="6480232"/>
            <a:ext cx="2861899" cy="276999"/>
          </a:xfrm>
          <a:prstGeom prst="rect">
            <a:avLst/>
          </a:prstGeom>
          <a:noFill/>
        </p:spPr>
        <p:txBody>
          <a:bodyPr wrap="square">
            <a:spAutoFit/>
          </a:bodyPr>
          <a:lstStyle/>
          <a:p>
            <a:r>
              <a:rPr lang="en-US" sz="1200" b="1" i="0" kern="1200" dirty="0">
                <a:solidFill>
                  <a:schemeClr val="tx1">
                    <a:lumMod val="50000"/>
                    <a:lumOff val="50000"/>
                  </a:schemeClr>
                </a:solidFill>
                <a:effectLst/>
                <a:latin typeface="+mn-lt"/>
                <a:ea typeface="+mn-ea"/>
                <a:cs typeface="+mn-cs"/>
              </a:rPr>
              <a:t>© 2019 by Nancy Duarte</a:t>
            </a:r>
            <a:r>
              <a:rPr lang="aa-ET" sz="1200" b="1" i="0" kern="1200" dirty="0">
                <a:solidFill>
                  <a:schemeClr val="tx1">
                    <a:lumMod val="50000"/>
                    <a:lumOff val="50000"/>
                  </a:schemeClr>
                </a:solidFill>
                <a:effectLst/>
                <a:latin typeface="+mn-lt"/>
                <a:ea typeface="+mn-ea"/>
                <a:cs typeface="+mn-cs"/>
              </a:rPr>
              <a:t> “Data Story”</a:t>
            </a:r>
            <a:endParaRPr lang="en-US" sz="1200" dirty="0">
              <a:solidFill>
                <a:schemeClr val="tx1">
                  <a:lumMod val="50000"/>
                  <a:lumOff val="50000"/>
                </a:schemeClr>
              </a:solidFill>
            </a:endParaRPr>
          </a:p>
        </p:txBody>
      </p:sp>
      <p:grpSp>
        <p:nvGrpSpPr>
          <p:cNvPr id="9" name="Group 8">
            <a:extLst>
              <a:ext uri="{FF2B5EF4-FFF2-40B4-BE49-F238E27FC236}">
                <a16:creationId xmlns:a16="http://schemas.microsoft.com/office/drawing/2014/main" id="{A95BD3AB-E158-40FF-AC0E-1DBC961E1B81}"/>
              </a:ext>
            </a:extLst>
          </p:cNvPr>
          <p:cNvGrpSpPr/>
          <p:nvPr/>
        </p:nvGrpSpPr>
        <p:grpSpPr>
          <a:xfrm>
            <a:off x="2346422" y="2113847"/>
            <a:ext cx="7257392" cy="4264052"/>
            <a:chOff x="5506138" y="2758440"/>
            <a:chExt cx="6053372" cy="3556634"/>
          </a:xfrm>
        </p:grpSpPr>
        <p:pic>
          <p:nvPicPr>
            <p:cNvPr id="5" name="Picture 4">
              <a:extLst>
                <a:ext uri="{FF2B5EF4-FFF2-40B4-BE49-F238E27FC236}">
                  <a16:creationId xmlns:a16="http://schemas.microsoft.com/office/drawing/2014/main" id="{B3ADFD5F-DC35-4EAA-82BE-EDDCBF7BD86C}"/>
                </a:ext>
              </a:extLst>
            </p:cNvPr>
            <p:cNvPicPr>
              <a:picLocks noChangeAspect="1"/>
            </p:cNvPicPr>
            <p:nvPr/>
          </p:nvPicPr>
          <p:blipFill rotWithShape="1">
            <a:blip r:embed="rId3"/>
            <a:srcRect l="13909" t="16465" r="19907"/>
            <a:stretch/>
          </p:blipFill>
          <p:spPr>
            <a:xfrm>
              <a:off x="5506138" y="2758440"/>
              <a:ext cx="6053372" cy="3556634"/>
            </a:xfrm>
            <a:prstGeom prst="rect">
              <a:avLst/>
            </a:prstGeom>
          </p:spPr>
        </p:pic>
        <p:sp>
          <p:nvSpPr>
            <p:cNvPr id="6" name="Rectangle 5">
              <a:extLst>
                <a:ext uri="{FF2B5EF4-FFF2-40B4-BE49-F238E27FC236}">
                  <a16:creationId xmlns:a16="http://schemas.microsoft.com/office/drawing/2014/main" id="{E9BFF0AE-7434-46D9-B991-C073A7DDC95A}"/>
                </a:ext>
              </a:extLst>
            </p:cNvPr>
            <p:cNvSpPr/>
            <p:nvPr/>
          </p:nvSpPr>
          <p:spPr>
            <a:xfrm>
              <a:off x="10848975" y="3649980"/>
              <a:ext cx="219077" cy="1893570"/>
            </a:xfrm>
            <a:prstGeom prst="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31636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7C6BD-501D-485D-A384-663EE9A10D10}"/>
              </a:ext>
            </a:extLst>
          </p:cNvPr>
          <p:cNvSpPr>
            <a:spLocks noGrp="1"/>
          </p:cNvSpPr>
          <p:nvPr>
            <p:ph type="title"/>
          </p:nvPr>
        </p:nvSpPr>
        <p:spPr/>
        <p:txBody>
          <a:bodyPr>
            <a:normAutofit/>
          </a:bodyPr>
          <a:lstStyle/>
          <a:p>
            <a:r>
              <a:rPr lang="en-US" sz="4400" b="1" dirty="0">
                <a:solidFill>
                  <a:srgbClr val="000000"/>
                </a:solidFill>
                <a:latin typeface="LiberationSerif-Bold"/>
              </a:rPr>
              <a:t>Overlay Visual Annotations onto a Chart</a:t>
            </a:r>
            <a:endParaRPr lang="en-US" sz="4400" dirty="0"/>
          </a:p>
        </p:txBody>
      </p:sp>
      <p:sp>
        <p:nvSpPr>
          <p:cNvPr id="3" name="Slide Number Placeholder 2">
            <a:extLst>
              <a:ext uri="{FF2B5EF4-FFF2-40B4-BE49-F238E27FC236}">
                <a16:creationId xmlns:a16="http://schemas.microsoft.com/office/drawing/2014/main" id="{4DE6D6F1-39F5-44A2-9411-9E5A77F61830}"/>
              </a:ext>
            </a:extLst>
          </p:cNvPr>
          <p:cNvSpPr>
            <a:spLocks noGrp="1"/>
          </p:cNvSpPr>
          <p:nvPr>
            <p:ph type="sldNum" sz="quarter" idx="12"/>
          </p:nvPr>
        </p:nvSpPr>
        <p:spPr/>
        <p:txBody>
          <a:bodyPr/>
          <a:lstStyle/>
          <a:p>
            <a:fld id="{3A98EE3D-8CD1-4C3F-BD1C-C98C9596463C}" type="slidenum">
              <a:rPr lang="en-US" smtClean="0"/>
              <a:t>35</a:t>
            </a:fld>
            <a:endParaRPr lang="en-US" dirty="0"/>
          </a:p>
        </p:txBody>
      </p:sp>
      <p:sp>
        <p:nvSpPr>
          <p:cNvPr id="17" name="TextBox 16">
            <a:extLst>
              <a:ext uri="{FF2B5EF4-FFF2-40B4-BE49-F238E27FC236}">
                <a16:creationId xmlns:a16="http://schemas.microsoft.com/office/drawing/2014/main" id="{DE8D7A84-C0C2-450B-8290-D6F4462EC711}"/>
              </a:ext>
            </a:extLst>
          </p:cNvPr>
          <p:cNvSpPr txBox="1"/>
          <p:nvPr/>
        </p:nvSpPr>
        <p:spPr>
          <a:xfrm>
            <a:off x="6675306" y="4632960"/>
            <a:ext cx="5120359" cy="1384995"/>
          </a:xfrm>
          <a:prstGeom prst="rect">
            <a:avLst/>
          </a:prstGeom>
          <a:noFill/>
        </p:spPr>
        <p:txBody>
          <a:bodyPr wrap="square">
            <a:spAutoFit/>
          </a:bodyPr>
          <a:lstStyle/>
          <a:p>
            <a:pPr algn="ctr"/>
            <a:r>
              <a:rPr lang="en-US" sz="2800" dirty="0">
                <a:solidFill>
                  <a:schemeClr val="tx1">
                    <a:lumMod val="65000"/>
                    <a:lumOff val="35000"/>
                  </a:schemeClr>
                </a:solidFill>
              </a:rPr>
              <a:t>Using visual annotations leads to quicker processing of the point you’re making, in an elegant</a:t>
            </a:r>
            <a:r>
              <a:rPr lang="aa-ET" sz="2800" dirty="0">
                <a:solidFill>
                  <a:schemeClr val="tx1">
                    <a:lumMod val="65000"/>
                    <a:lumOff val="35000"/>
                  </a:schemeClr>
                </a:solidFill>
              </a:rPr>
              <a:t> </a:t>
            </a:r>
            <a:r>
              <a:rPr lang="en-US" sz="2800" dirty="0">
                <a:solidFill>
                  <a:schemeClr val="tx1">
                    <a:lumMod val="65000"/>
                    <a:lumOff val="35000"/>
                  </a:schemeClr>
                </a:solidFill>
              </a:rPr>
              <a:t>way </a:t>
            </a:r>
          </a:p>
        </p:txBody>
      </p:sp>
      <p:sp>
        <p:nvSpPr>
          <p:cNvPr id="19" name="TextBox 18">
            <a:extLst>
              <a:ext uri="{FF2B5EF4-FFF2-40B4-BE49-F238E27FC236}">
                <a16:creationId xmlns:a16="http://schemas.microsoft.com/office/drawing/2014/main" id="{B0EFE3A4-5E3F-418B-AF10-3D47F6479A8F}"/>
              </a:ext>
            </a:extLst>
          </p:cNvPr>
          <p:cNvSpPr txBox="1"/>
          <p:nvPr/>
        </p:nvSpPr>
        <p:spPr>
          <a:xfrm>
            <a:off x="43231" y="6480232"/>
            <a:ext cx="2861899" cy="276999"/>
          </a:xfrm>
          <a:prstGeom prst="rect">
            <a:avLst/>
          </a:prstGeom>
          <a:noFill/>
        </p:spPr>
        <p:txBody>
          <a:bodyPr wrap="square">
            <a:spAutoFit/>
          </a:bodyPr>
          <a:lstStyle/>
          <a:p>
            <a:r>
              <a:rPr lang="en-US" sz="1200" b="1" i="0" kern="1200" dirty="0">
                <a:solidFill>
                  <a:schemeClr val="tx1">
                    <a:lumMod val="50000"/>
                    <a:lumOff val="50000"/>
                  </a:schemeClr>
                </a:solidFill>
                <a:effectLst/>
                <a:latin typeface="+mn-lt"/>
                <a:ea typeface="+mn-ea"/>
                <a:cs typeface="+mn-cs"/>
              </a:rPr>
              <a:t>© 2019 by Nancy Duarte</a:t>
            </a:r>
            <a:r>
              <a:rPr lang="aa-ET" sz="1200" b="1" i="0" kern="1200" dirty="0">
                <a:solidFill>
                  <a:schemeClr val="tx1">
                    <a:lumMod val="50000"/>
                    <a:lumOff val="50000"/>
                  </a:schemeClr>
                </a:solidFill>
                <a:effectLst/>
                <a:latin typeface="+mn-lt"/>
                <a:ea typeface="+mn-ea"/>
                <a:cs typeface="+mn-cs"/>
              </a:rPr>
              <a:t> “Data Story”</a:t>
            </a:r>
            <a:endParaRPr lang="en-US" sz="1200" dirty="0">
              <a:solidFill>
                <a:schemeClr val="tx1">
                  <a:lumMod val="50000"/>
                  <a:lumOff val="50000"/>
                </a:schemeClr>
              </a:solidFill>
            </a:endParaRPr>
          </a:p>
        </p:txBody>
      </p:sp>
      <p:pic>
        <p:nvPicPr>
          <p:cNvPr id="28" name="Picture 27">
            <a:extLst>
              <a:ext uri="{FF2B5EF4-FFF2-40B4-BE49-F238E27FC236}">
                <a16:creationId xmlns:a16="http://schemas.microsoft.com/office/drawing/2014/main" id="{2804ECC6-8310-4842-8C47-5563359A3E2C}"/>
              </a:ext>
            </a:extLst>
          </p:cNvPr>
          <p:cNvPicPr>
            <a:picLocks noChangeAspect="1"/>
          </p:cNvPicPr>
          <p:nvPr/>
        </p:nvPicPr>
        <p:blipFill>
          <a:blip r:embed="rId2"/>
          <a:stretch>
            <a:fillRect/>
          </a:stretch>
        </p:blipFill>
        <p:spPr>
          <a:xfrm>
            <a:off x="632489" y="2432560"/>
            <a:ext cx="1992880" cy="1992880"/>
          </a:xfrm>
          <a:prstGeom prst="rect">
            <a:avLst/>
          </a:prstGeom>
        </p:spPr>
      </p:pic>
      <p:pic>
        <p:nvPicPr>
          <p:cNvPr id="30" name="Picture 29">
            <a:extLst>
              <a:ext uri="{FF2B5EF4-FFF2-40B4-BE49-F238E27FC236}">
                <a16:creationId xmlns:a16="http://schemas.microsoft.com/office/drawing/2014/main" id="{A3E6F9E2-0B9C-4FD1-948B-1C0360DBCDF2}"/>
              </a:ext>
            </a:extLst>
          </p:cNvPr>
          <p:cNvPicPr>
            <a:picLocks noChangeAspect="1"/>
          </p:cNvPicPr>
          <p:nvPr/>
        </p:nvPicPr>
        <p:blipFill>
          <a:blip r:embed="rId3"/>
          <a:stretch>
            <a:fillRect/>
          </a:stretch>
        </p:blipFill>
        <p:spPr>
          <a:xfrm>
            <a:off x="2828215" y="2432560"/>
            <a:ext cx="1992880" cy="1992880"/>
          </a:xfrm>
          <a:prstGeom prst="rect">
            <a:avLst/>
          </a:prstGeom>
        </p:spPr>
      </p:pic>
      <p:pic>
        <p:nvPicPr>
          <p:cNvPr id="32" name="Picture 31">
            <a:extLst>
              <a:ext uri="{FF2B5EF4-FFF2-40B4-BE49-F238E27FC236}">
                <a16:creationId xmlns:a16="http://schemas.microsoft.com/office/drawing/2014/main" id="{C2054FB1-4A9C-45EB-85A9-667896718CE1}"/>
              </a:ext>
            </a:extLst>
          </p:cNvPr>
          <p:cNvPicPr>
            <a:picLocks noChangeAspect="1"/>
          </p:cNvPicPr>
          <p:nvPr/>
        </p:nvPicPr>
        <p:blipFill>
          <a:blip r:embed="rId4"/>
          <a:stretch>
            <a:fillRect/>
          </a:stretch>
        </p:blipFill>
        <p:spPr>
          <a:xfrm>
            <a:off x="5023941" y="2432560"/>
            <a:ext cx="1992880" cy="1992880"/>
          </a:xfrm>
          <a:prstGeom prst="rect">
            <a:avLst/>
          </a:prstGeom>
        </p:spPr>
      </p:pic>
      <p:pic>
        <p:nvPicPr>
          <p:cNvPr id="34" name="Picture 33">
            <a:extLst>
              <a:ext uri="{FF2B5EF4-FFF2-40B4-BE49-F238E27FC236}">
                <a16:creationId xmlns:a16="http://schemas.microsoft.com/office/drawing/2014/main" id="{A480FD80-183E-4F9D-A755-36A496E82FCC}"/>
              </a:ext>
            </a:extLst>
          </p:cNvPr>
          <p:cNvPicPr>
            <a:picLocks noChangeAspect="1"/>
          </p:cNvPicPr>
          <p:nvPr/>
        </p:nvPicPr>
        <p:blipFill>
          <a:blip r:embed="rId5"/>
          <a:stretch>
            <a:fillRect/>
          </a:stretch>
        </p:blipFill>
        <p:spPr>
          <a:xfrm>
            <a:off x="7219667" y="2432560"/>
            <a:ext cx="1992880" cy="1992880"/>
          </a:xfrm>
          <a:prstGeom prst="rect">
            <a:avLst/>
          </a:prstGeom>
        </p:spPr>
      </p:pic>
      <p:pic>
        <p:nvPicPr>
          <p:cNvPr id="36" name="Picture 35">
            <a:extLst>
              <a:ext uri="{FF2B5EF4-FFF2-40B4-BE49-F238E27FC236}">
                <a16:creationId xmlns:a16="http://schemas.microsoft.com/office/drawing/2014/main" id="{4A8E0C84-07CE-414F-B6B0-23557282570E}"/>
              </a:ext>
            </a:extLst>
          </p:cNvPr>
          <p:cNvPicPr>
            <a:picLocks noChangeAspect="1"/>
          </p:cNvPicPr>
          <p:nvPr/>
        </p:nvPicPr>
        <p:blipFill>
          <a:blip r:embed="rId6"/>
          <a:stretch>
            <a:fillRect/>
          </a:stretch>
        </p:blipFill>
        <p:spPr>
          <a:xfrm>
            <a:off x="9415394" y="2432560"/>
            <a:ext cx="2277578" cy="1992880"/>
          </a:xfrm>
          <a:prstGeom prst="rect">
            <a:avLst/>
          </a:prstGeom>
        </p:spPr>
      </p:pic>
    </p:spTree>
    <p:extLst>
      <p:ext uri="{BB962C8B-B14F-4D97-AF65-F5344CB8AC3E}">
        <p14:creationId xmlns:p14="http://schemas.microsoft.com/office/powerpoint/2010/main" val="2183803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C2AC1F-34A6-412B-B0A7-52BD8BB1BF18}"/>
              </a:ext>
            </a:extLst>
          </p:cNvPr>
          <p:cNvPicPr>
            <a:picLocks noChangeAspect="1"/>
          </p:cNvPicPr>
          <p:nvPr/>
        </p:nvPicPr>
        <p:blipFill rotWithShape="1">
          <a:blip r:embed="rId2"/>
          <a:srcRect r="25233"/>
          <a:stretch/>
        </p:blipFill>
        <p:spPr>
          <a:xfrm>
            <a:off x="1143460" y="1955612"/>
            <a:ext cx="4604529" cy="4331770"/>
          </a:xfrm>
          <a:prstGeom prst="rect">
            <a:avLst/>
          </a:prstGeom>
        </p:spPr>
      </p:pic>
      <p:sp>
        <p:nvSpPr>
          <p:cNvPr id="2" name="Title 1">
            <a:extLst>
              <a:ext uri="{FF2B5EF4-FFF2-40B4-BE49-F238E27FC236}">
                <a16:creationId xmlns:a16="http://schemas.microsoft.com/office/drawing/2014/main" id="{3947C6BD-501D-485D-A384-663EE9A10D10}"/>
              </a:ext>
            </a:extLst>
          </p:cNvPr>
          <p:cNvSpPr>
            <a:spLocks noGrp="1"/>
          </p:cNvSpPr>
          <p:nvPr>
            <p:ph type="title"/>
          </p:nvPr>
        </p:nvSpPr>
        <p:spPr/>
        <p:txBody>
          <a:bodyPr>
            <a:normAutofit/>
          </a:bodyPr>
          <a:lstStyle/>
          <a:p>
            <a:r>
              <a:rPr lang="en-US" sz="4400" b="1" dirty="0">
                <a:solidFill>
                  <a:srgbClr val="000000"/>
                </a:solidFill>
                <a:latin typeface="LiberationSerif-Bold"/>
              </a:rPr>
              <a:t>Highlight Data</a:t>
            </a:r>
            <a:endParaRPr lang="en-US" sz="4400" dirty="0"/>
          </a:p>
        </p:txBody>
      </p:sp>
      <p:sp>
        <p:nvSpPr>
          <p:cNvPr id="3" name="Slide Number Placeholder 2">
            <a:extLst>
              <a:ext uri="{FF2B5EF4-FFF2-40B4-BE49-F238E27FC236}">
                <a16:creationId xmlns:a16="http://schemas.microsoft.com/office/drawing/2014/main" id="{4DE6D6F1-39F5-44A2-9411-9E5A77F61830}"/>
              </a:ext>
            </a:extLst>
          </p:cNvPr>
          <p:cNvSpPr>
            <a:spLocks noGrp="1"/>
          </p:cNvSpPr>
          <p:nvPr>
            <p:ph type="sldNum" sz="quarter" idx="12"/>
          </p:nvPr>
        </p:nvSpPr>
        <p:spPr/>
        <p:txBody>
          <a:bodyPr/>
          <a:lstStyle/>
          <a:p>
            <a:fld id="{3A98EE3D-8CD1-4C3F-BD1C-C98C9596463C}" type="slidenum">
              <a:rPr lang="en-US" smtClean="0"/>
              <a:t>36</a:t>
            </a:fld>
            <a:endParaRPr lang="en-US" dirty="0"/>
          </a:p>
        </p:txBody>
      </p:sp>
      <p:sp>
        <p:nvSpPr>
          <p:cNvPr id="17" name="TextBox 16">
            <a:extLst>
              <a:ext uri="{FF2B5EF4-FFF2-40B4-BE49-F238E27FC236}">
                <a16:creationId xmlns:a16="http://schemas.microsoft.com/office/drawing/2014/main" id="{DE8D7A84-C0C2-450B-8290-D6F4462EC711}"/>
              </a:ext>
            </a:extLst>
          </p:cNvPr>
          <p:cNvSpPr txBox="1"/>
          <p:nvPr/>
        </p:nvSpPr>
        <p:spPr>
          <a:xfrm>
            <a:off x="6284883" y="3108516"/>
            <a:ext cx="5272758" cy="1938992"/>
          </a:xfrm>
          <a:prstGeom prst="rect">
            <a:avLst/>
          </a:prstGeom>
          <a:noFill/>
        </p:spPr>
        <p:txBody>
          <a:bodyPr wrap="square">
            <a:spAutoFit/>
          </a:bodyPr>
          <a:lstStyle/>
          <a:p>
            <a:r>
              <a:rPr lang="en-US" sz="2400" dirty="0">
                <a:solidFill>
                  <a:schemeClr val="tx1">
                    <a:lumMod val="95000"/>
                    <a:lumOff val="5000"/>
                  </a:schemeClr>
                </a:solidFill>
              </a:rPr>
              <a:t>To make a piece of data stand out, put the secondary chart elements in a neutral or gray color, and use a </a:t>
            </a:r>
            <a:r>
              <a:rPr lang="en-US" sz="2400" b="1" dirty="0">
                <a:solidFill>
                  <a:schemeClr val="tx1">
                    <a:lumMod val="95000"/>
                    <a:lumOff val="5000"/>
                  </a:schemeClr>
                </a:solidFill>
              </a:rPr>
              <a:t>pop of color </a:t>
            </a:r>
            <a:r>
              <a:rPr lang="en-US" sz="2400" dirty="0">
                <a:solidFill>
                  <a:schemeClr val="tx1">
                    <a:lumMod val="95000"/>
                    <a:lumOff val="5000"/>
                  </a:schemeClr>
                </a:solidFill>
              </a:rPr>
              <a:t>for the plotted element you want the eye drawn to. </a:t>
            </a:r>
          </a:p>
        </p:txBody>
      </p:sp>
      <p:sp>
        <p:nvSpPr>
          <p:cNvPr id="19" name="TextBox 18">
            <a:extLst>
              <a:ext uri="{FF2B5EF4-FFF2-40B4-BE49-F238E27FC236}">
                <a16:creationId xmlns:a16="http://schemas.microsoft.com/office/drawing/2014/main" id="{B0EFE3A4-5E3F-418B-AF10-3D47F6479A8F}"/>
              </a:ext>
            </a:extLst>
          </p:cNvPr>
          <p:cNvSpPr txBox="1"/>
          <p:nvPr/>
        </p:nvSpPr>
        <p:spPr>
          <a:xfrm>
            <a:off x="43231" y="6480232"/>
            <a:ext cx="2861899" cy="276999"/>
          </a:xfrm>
          <a:prstGeom prst="rect">
            <a:avLst/>
          </a:prstGeom>
          <a:noFill/>
        </p:spPr>
        <p:txBody>
          <a:bodyPr wrap="square">
            <a:spAutoFit/>
          </a:bodyPr>
          <a:lstStyle/>
          <a:p>
            <a:r>
              <a:rPr lang="en-US" sz="1200" b="1" i="0" kern="1200" dirty="0">
                <a:solidFill>
                  <a:schemeClr val="tx1">
                    <a:lumMod val="50000"/>
                    <a:lumOff val="50000"/>
                  </a:schemeClr>
                </a:solidFill>
                <a:effectLst/>
                <a:latin typeface="+mn-lt"/>
                <a:ea typeface="+mn-ea"/>
                <a:cs typeface="+mn-cs"/>
              </a:rPr>
              <a:t>© 2019 by Nancy Duarte</a:t>
            </a:r>
            <a:r>
              <a:rPr lang="aa-ET" sz="1200" b="1" i="0" kern="1200" dirty="0">
                <a:solidFill>
                  <a:schemeClr val="tx1">
                    <a:lumMod val="50000"/>
                    <a:lumOff val="50000"/>
                  </a:schemeClr>
                </a:solidFill>
                <a:effectLst/>
                <a:latin typeface="+mn-lt"/>
                <a:ea typeface="+mn-ea"/>
                <a:cs typeface="+mn-cs"/>
              </a:rPr>
              <a:t> “Data Story”</a:t>
            </a:r>
            <a:endParaRPr lang="en-US" sz="1200" dirty="0">
              <a:solidFill>
                <a:schemeClr val="tx1">
                  <a:lumMod val="50000"/>
                  <a:lumOff val="50000"/>
                </a:schemeClr>
              </a:solidFill>
            </a:endParaRPr>
          </a:p>
        </p:txBody>
      </p:sp>
      <p:pic>
        <p:nvPicPr>
          <p:cNvPr id="6" name="Picture 5">
            <a:extLst>
              <a:ext uri="{FF2B5EF4-FFF2-40B4-BE49-F238E27FC236}">
                <a16:creationId xmlns:a16="http://schemas.microsoft.com/office/drawing/2014/main" id="{8C4CFE07-6F3B-41E5-9A0D-96093B863B30}"/>
              </a:ext>
            </a:extLst>
          </p:cNvPr>
          <p:cNvPicPr>
            <a:picLocks noChangeAspect="1"/>
          </p:cNvPicPr>
          <p:nvPr/>
        </p:nvPicPr>
        <p:blipFill>
          <a:blip r:embed="rId3"/>
          <a:stretch>
            <a:fillRect/>
          </a:stretch>
        </p:blipFill>
        <p:spPr>
          <a:xfrm>
            <a:off x="632489" y="240262"/>
            <a:ext cx="653540" cy="653540"/>
          </a:xfrm>
          <a:prstGeom prst="rect">
            <a:avLst/>
          </a:prstGeom>
        </p:spPr>
      </p:pic>
      <p:pic>
        <p:nvPicPr>
          <p:cNvPr id="8" name="Picture 7">
            <a:extLst>
              <a:ext uri="{FF2B5EF4-FFF2-40B4-BE49-F238E27FC236}">
                <a16:creationId xmlns:a16="http://schemas.microsoft.com/office/drawing/2014/main" id="{D6D35797-90ED-4BDF-A957-4DD4A9C583FA}"/>
              </a:ext>
            </a:extLst>
          </p:cNvPr>
          <p:cNvPicPr>
            <a:picLocks noChangeAspect="1"/>
          </p:cNvPicPr>
          <p:nvPr/>
        </p:nvPicPr>
        <p:blipFill>
          <a:blip r:embed="rId4">
            <a:lum bright="70000" contrast="-70000"/>
          </a:blip>
          <a:stretch>
            <a:fillRect/>
          </a:stretch>
        </p:blipFill>
        <p:spPr>
          <a:xfrm>
            <a:off x="1352550" y="240262"/>
            <a:ext cx="653540" cy="653540"/>
          </a:xfrm>
          <a:prstGeom prst="rect">
            <a:avLst/>
          </a:prstGeom>
        </p:spPr>
      </p:pic>
      <p:pic>
        <p:nvPicPr>
          <p:cNvPr id="10" name="Picture 9">
            <a:extLst>
              <a:ext uri="{FF2B5EF4-FFF2-40B4-BE49-F238E27FC236}">
                <a16:creationId xmlns:a16="http://schemas.microsoft.com/office/drawing/2014/main" id="{4154A449-7491-4431-ABFC-A7BBE4556195}"/>
              </a:ext>
            </a:extLst>
          </p:cNvPr>
          <p:cNvPicPr>
            <a:picLocks noChangeAspect="1"/>
          </p:cNvPicPr>
          <p:nvPr/>
        </p:nvPicPr>
        <p:blipFill>
          <a:blip r:embed="rId5">
            <a:lum bright="70000" contrast="-70000"/>
          </a:blip>
          <a:stretch>
            <a:fillRect/>
          </a:stretch>
        </p:blipFill>
        <p:spPr>
          <a:xfrm>
            <a:off x="2072611" y="240262"/>
            <a:ext cx="653540" cy="653540"/>
          </a:xfrm>
          <a:prstGeom prst="rect">
            <a:avLst/>
          </a:prstGeom>
        </p:spPr>
      </p:pic>
      <p:pic>
        <p:nvPicPr>
          <p:cNvPr id="13" name="Picture 12">
            <a:extLst>
              <a:ext uri="{FF2B5EF4-FFF2-40B4-BE49-F238E27FC236}">
                <a16:creationId xmlns:a16="http://schemas.microsoft.com/office/drawing/2014/main" id="{C431AC31-647E-40A1-9746-4A53A3F49790}"/>
              </a:ext>
            </a:extLst>
          </p:cNvPr>
          <p:cNvPicPr>
            <a:picLocks noChangeAspect="1"/>
          </p:cNvPicPr>
          <p:nvPr/>
        </p:nvPicPr>
        <p:blipFill>
          <a:blip r:embed="rId6">
            <a:lum bright="70000" contrast="-70000"/>
          </a:blip>
          <a:stretch>
            <a:fillRect/>
          </a:stretch>
        </p:blipFill>
        <p:spPr>
          <a:xfrm>
            <a:off x="2792672" y="240262"/>
            <a:ext cx="653540" cy="653540"/>
          </a:xfrm>
          <a:prstGeom prst="rect">
            <a:avLst/>
          </a:prstGeom>
        </p:spPr>
      </p:pic>
      <p:pic>
        <p:nvPicPr>
          <p:cNvPr id="15" name="Picture 14">
            <a:extLst>
              <a:ext uri="{FF2B5EF4-FFF2-40B4-BE49-F238E27FC236}">
                <a16:creationId xmlns:a16="http://schemas.microsoft.com/office/drawing/2014/main" id="{AE44F929-C008-462B-9F45-6246D93FCA94}"/>
              </a:ext>
            </a:extLst>
          </p:cNvPr>
          <p:cNvPicPr>
            <a:picLocks noChangeAspect="1"/>
          </p:cNvPicPr>
          <p:nvPr/>
        </p:nvPicPr>
        <p:blipFill>
          <a:blip r:embed="rId7">
            <a:lum bright="70000" contrast="-70000"/>
          </a:blip>
          <a:stretch>
            <a:fillRect/>
          </a:stretch>
        </p:blipFill>
        <p:spPr>
          <a:xfrm>
            <a:off x="3512733" y="240262"/>
            <a:ext cx="746903" cy="653540"/>
          </a:xfrm>
          <a:prstGeom prst="rect">
            <a:avLst/>
          </a:prstGeom>
        </p:spPr>
      </p:pic>
      <p:sp>
        <p:nvSpPr>
          <p:cNvPr id="28" name="Rectangle 27">
            <a:extLst>
              <a:ext uri="{FF2B5EF4-FFF2-40B4-BE49-F238E27FC236}">
                <a16:creationId xmlns:a16="http://schemas.microsoft.com/office/drawing/2014/main" id="{50F6E094-4949-48B3-AA94-28A8CEAFB565}"/>
              </a:ext>
            </a:extLst>
          </p:cNvPr>
          <p:cNvSpPr/>
          <p:nvPr/>
        </p:nvSpPr>
        <p:spPr>
          <a:xfrm>
            <a:off x="598564" y="206376"/>
            <a:ext cx="720726" cy="65354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75074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C2AC1F-34A6-412B-B0A7-52BD8BB1BF18}"/>
              </a:ext>
            </a:extLst>
          </p:cNvPr>
          <p:cNvPicPr>
            <a:picLocks noChangeAspect="1"/>
          </p:cNvPicPr>
          <p:nvPr/>
        </p:nvPicPr>
        <p:blipFill rotWithShape="1">
          <a:blip r:embed="rId2"/>
          <a:srcRect r="25233"/>
          <a:stretch/>
        </p:blipFill>
        <p:spPr>
          <a:xfrm>
            <a:off x="1143460" y="1955612"/>
            <a:ext cx="4604529" cy="4331770"/>
          </a:xfrm>
          <a:prstGeom prst="rect">
            <a:avLst/>
          </a:prstGeom>
        </p:spPr>
      </p:pic>
      <p:sp>
        <p:nvSpPr>
          <p:cNvPr id="2" name="Title 1">
            <a:extLst>
              <a:ext uri="{FF2B5EF4-FFF2-40B4-BE49-F238E27FC236}">
                <a16:creationId xmlns:a16="http://schemas.microsoft.com/office/drawing/2014/main" id="{3947C6BD-501D-485D-A384-663EE9A10D10}"/>
              </a:ext>
            </a:extLst>
          </p:cNvPr>
          <p:cNvSpPr>
            <a:spLocks noGrp="1"/>
          </p:cNvSpPr>
          <p:nvPr>
            <p:ph type="title"/>
          </p:nvPr>
        </p:nvSpPr>
        <p:spPr/>
        <p:txBody>
          <a:bodyPr>
            <a:normAutofit/>
          </a:bodyPr>
          <a:lstStyle/>
          <a:p>
            <a:r>
              <a:rPr lang="en-US" sz="4400" b="1" dirty="0">
                <a:solidFill>
                  <a:srgbClr val="000000"/>
                </a:solidFill>
                <a:latin typeface="LiberationSerif-Bold"/>
              </a:rPr>
              <a:t>Highlight Data</a:t>
            </a:r>
            <a:endParaRPr lang="en-US" sz="4400" dirty="0"/>
          </a:p>
        </p:txBody>
      </p:sp>
      <p:sp>
        <p:nvSpPr>
          <p:cNvPr id="3" name="Slide Number Placeholder 2">
            <a:extLst>
              <a:ext uri="{FF2B5EF4-FFF2-40B4-BE49-F238E27FC236}">
                <a16:creationId xmlns:a16="http://schemas.microsoft.com/office/drawing/2014/main" id="{4DE6D6F1-39F5-44A2-9411-9E5A77F61830}"/>
              </a:ext>
            </a:extLst>
          </p:cNvPr>
          <p:cNvSpPr>
            <a:spLocks noGrp="1"/>
          </p:cNvSpPr>
          <p:nvPr>
            <p:ph type="sldNum" sz="quarter" idx="12"/>
          </p:nvPr>
        </p:nvSpPr>
        <p:spPr/>
        <p:txBody>
          <a:bodyPr/>
          <a:lstStyle/>
          <a:p>
            <a:fld id="{3A98EE3D-8CD1-4C3F-BD1C-C98C9596463C}" type="slidenum">
              <a:rPr lang="en-US" smtClean="0"/>
              <a:t>37</a:t>
            </a:fld>
            <a:endParaRPr lang="en-US" dirty="0"/>
          </a:p>
        </p:txBody>
      </p:sp>
      <p:sp>
        <p:nvSpPr>
          <p:cNvPr id="17" name="TextBox 16">
            <a:extLst>
              <a:ext uri="{FF2B5EF4-FFF2-40B4-BE49-F238E27FC236}">
                <a16:creationId xmlns:a16="http://schemas.microsoft.com/office/drawing/2014/main" id="{DE8D7A84-C0C2-450B-8290-D6F4462EC711}"/>
              </a:ext>
            </a:extLst>
          </p:cNvPr>
          <p:cNvSpPr txBox="1"/>
          <p:nvPr/>
        </p:nvSpPr>
        <p:spPr>
          <a:xfrm>
            <a:off x="6284883" y="3108516"/>
            <a:ext cx="5272758" cy="1938992"/>
          </a:xfrm>
          <a:prstGeom prst="rect">
            <a:avLst/>
          </a:prstGeom>
          <a:noFill/>
        </p:spPr>
        <p:txBody>
          <a:bodyPr wrap="square">
            <a:spAutoFit/>
          </a:bodyPr>
          <a:lstStyle/>
          <a:p>
            <a:r>
              <a:rPr lang="en-US" sz="2400" dirty="0">
                <a:solidFill>
                  <a:schemeClr val="bg1">
                    <a:lumMod val="50000"/>
                  </a:schemeClr>
                </a:solidFill>
              </a:rPr>
              <a:t>To make a piece of data stand out, put the secondary chart elements in a neutral or gray color, and use a </a:t>
            </a:r>
            <a:r>
              <a:rPr lang="en-US" sz="2400" b="1" dirty="0">
                <a:solidFill>
                  <a:srgbClr val="17BED2"/>
                </a:solidFill>
              </a:rPr>
              <a:t>pop of color </a:t>
            </a:r>
            <a:r>
              <a:rPr lang="en-US" sz="2400" dirty="0">
                <a:solidFill>
                  <a:schemeClr val="bg1">
                    <a:lumMod val="50000"/>
                  </a:schemeClr>
                </a:solidFill>
              </a:rPr>
              <a:t>for the plotted element you want the eye drawn to. </a:t>
            </a:r>
          </a:p>
        </p:txBody>
      </p:sp>
      <p:sp>
        <p:nvSpPr>
          <p:cNvPr id="19" name="TextBox 18">
            <a:extLst>
              <a:ext uri="{FF2B5EF4-FFF2-40B4-BE49-F238E27FC236}">
                <a16:creationId xmlns:a16="http://schemas.microsoft.com/office/drawing/2014/main" id="{B0EFE3A4-5E3F-418B-AF10-3D47F6479A8F}"/>
              </a:ext>
            </a:extLst>
          </p:cNvPr>
          <p:cNvSpPr txBox="1"/>
          <p:nvPr/>
        </p:nvSpPr>
        <p:spPr>
          <a:xfrm>
            <a:off x="43231" y="6480232"/>
            <a:ext cx="2861899" cy="276999"/>
          </a:xfrm>
          <a:prstGeom prst="rect">
            <a:avLst/>
          </a:prstGeom>
          <a:noFill/>
        </p:spPr>
        <p:txBody>
          <a:bodyPr wrap="square">
            <a:spAutoFit/>
          </a:bodyPr>
          <a:lstStyle/>
          <a:p>
            <a:r>
              <a:rPr lang="en-US" sz="1200" b="1" i="0" kern="1200" dirty="0">
                <a:solidFill>
                  <a:schemeClr val="tx1">
                    <a:lumMod val="50000"/>
                    <a:lumOff val="50000"/>
                  </a:schemeClr>
                </a:solidFill>
                <a:effectLst/>
                <a:latin typeface="+mn-lt"/>
                <a:ea typeface="+mn-ea"/>
                <a:cs typeface="+mn-cs"/>
              </a:rPr>
              <a:t>© 2019 by Nancy Duarte</a:t>
            </a:r>
            <a:r>
              <a:rPr lang="aa-ET" sz="1200" b="1" i="0" kern="1200" dirty="0">
                <a:solidFill>
                  <a:schemeClr val="tx1">
                    <a:lumMod val="50000"/>
                    <a:lumOff val="50000"/>
                  </a:schemeClr>
                </a:solidFill>
                <a:effectLst/>
                <a:latin typeface="+mn-lt"/>
                <a:ea typeface="+mn-ea"/>
                <a:cs typeface="+mn-cs"/>
              </a:rPr>
              <a:t> “Data Story”</a:t>
            </a:r>
            <a:endParaRPr lang="en-US" sz="1200" dirty="0">
              <a:solidFill>
                <a:schemeClr val="tx1">
                  <a:lumMod val="50000"/>
                  <a:lumOff val="50000"/>
                </a:schemeClr>
              </a:solidFill>
            </a:endParaRPr>
          </a:p>
        </p:txBody>
      </p:sp>
      <p:pic>
        <p:nvPicPr>
          <p:cNvPr id="6" name="Picture 5">
            <a:extLst>
              <a:ext uri="{FF2B5EF4-FFF2-40B4-BE49-F238E27FC236}">
                <a16:creationId xmlns:a16="http://schemas.microsoft.com/office/drawing/2014/main" id="{8C4CFE07-6F3B-41E5-9A0D-96093B863B30}"/>
              </a:ext>
            </a:extLst>
          </p:cNvPr>
          <p:cNvPicPr>
            <a:picLocks noChangeAspect="1"/>
          </p:cNvPicPr>
          <p:nvPr/>
        </p:nvPicPr>
        <p:blipFill>
          <a:blip r:embed="rId3"/>
          <a:stretch>
            <a:fillRect/>
          </a:stretch>
        </p:blipFill>
        <p:spPr>
          <a:xfrm>
            <a:off x="632489" y="240262"/>
            <a:ext cx="653540" cy="653540"/>
          </a:xfrm>
          <a:prstGeom prst="rect">
            <a:avLst/>
          </a:prstGeom>
        </p:spPr>
      </p:pic>
      <p:pic>
        <p:nvPicPr>
          <p:cNvPr id="8" name="Picture 7">
            <a:extLst>
              <a:ext uri="{FF2B5EF4-FFF2-40B4-BE49-F238E27FC236}">
                <a16:creationId xmlns:a16="http://schemas.microsoft.com/office/drawing/2014/main" id="{D6D35797-90ED-4BDF-A957-4DD4A9C583FA}"/>
              </a:ext>
            </a:extLst>
          </p:cNvPr>
          <p:cNvPicPr>
            <a:picLocks noChangeAspect="1"/>
          </p:cNvPicPr>
          <p:nvPr/>
        </p:nvPicPr>
        <p:blipFill>
          <a:blip r:embed="rId4">
            <a:lum bright="70000" contrast="-70000"/>
          </a:blip>
          <a:stretch>
            <a:fillRect/>
          </a:stretch>
        </p:blipFill>
        <p:spPr>
          <a:xfrm>
            <a:off x="1352550" y="240262"/>
            <a:ext cx="653540" cy="653540"/>
          </a:xfrm>
          <a:prstGeom prst="rect">
            <a:avLst/>
          </a:prstGeom>
        </p:spPr>
      </p:pic>
      <p:pic>
        <p:nvPicPr>
          <p:cNvPr id="10" name="Picture 9">
            <a:extLst>
              <a:ext uri="{FF2B5EF4-FFF2-40B4-BE49-F238E27FC236}">
                <a16:creationId xmlns:a16="http://schemas.microsoft.com/office/drawing/2014/main" id="{4154A449-7491-4431-ABFC-A7BBE4556195}"/>
              </a:ext>
            </a:extLst>
          </p:cNvPr>
          <p:cNvPicPr>
            <a:picLocks noChangeAspect="1"/>
          </p:cNvPicPr>
          <p:nvPr/>
        </p:nvPicPr>
        <p:blipFill>
          <a:blip r:embed="rId5">
            <a:lum bright="70000" contrast="-70000"/>
          </a:blip>
          <a:stretch>
            <a:fillRect/>
          </a:stretch>
        </p:blipFill>
        <p:spPr>
          <a:xfrm>
            <a:off x="2072611" y="240262"/>
            <a:ext cx="653540" cy="653540"/>
          </a:xfrm>
          <a:prstGeom prst="rect">
            <a:avLst/>
          </a:prstGeom>
        </p:spPr>
      </p:pic>
      <p:pic>
        <p:nvPicPr>
          <p:cNvPr id="13" name="Picture 12">
            <a:extLst>
              <a:ext uri="{FF2B5EF4-FFF2-40B4-BE49-F238E27FC236}">
                <a16:creationId xmlns:a16="http://schemas.microsoft.com/office/drawing/2014/main" id="{C431AC31-647E-40A1-9746-4A53A3F49790}"/>
              </a:ext>
            </a:extLst>
          </p:cNvPr>
          <p:cNvPicPr>
            <a:picLocks noChangeAspect="1"/>
          </p:cNvPicPr>
          <p:nvPr/>
        </p:nvPicPr>
        <p:blipFill>
          <a:blip r:embed="rId6">
            <a:lum bright="70000" contrast="-70000"/>
          </a:blip>
          <a:stretch>
            <a:fillRect/>
          </a:stretch>
        </p:blipFill>
        <p:spPr>
          <a:xfrm>
            <a:off x="2792672" y="240262"/>
            <a:ext cx="653540" cy="653540"/>
          </a:xfrm>
          <a:prstGeom prst="rect">
            <a:avLst/>
          </a:prstGeom>
        </p:spPr>
      </p:pic>
      <p:pic>
        <p:nvPicPr>
          <p:cNvPr id="15" name="Picture 14">
            <a:extLst>
              <a:ext uri="{FF2B5EF4-FFF2-40B4-BE49-F238E27FC236}">
                <a16:creationId xmlns:a16="http://schemas.microsoft.com/office/drawing/2014/main" id="{AE44F929-C008-462B-9F45-6246D93FCA94}"/>
              </a:ext>
            </a:extLst>
          </p:cNvPr>
          <p:cNvPicPr>
            <a:picLocks noChangeAspect="1"/>
          </p:cNvPicPr>
          <p:nvPr/>
        </p:nvPicPr>
        <p:blipFill>
          <a:blip r:embed="rId7">
            <a:lum bright="70000" contrast="-70000"/>
          </a:blip>
          <a:stretch>
            <a:fillRect/>
          </a:stretch>
        </p:blipFill>
        <p:spPr>
          <a:xfrm>
            <a:off x="3512733" y="240262"/>
            <a:ext cx="746903" cy="653540"/>
          </a:xfrm>
          <a:prstGeom prst="rect">
            <a:avLst/>
          </a:prstGeom>
        </p:spPr>
      </p:pic>
      <p:sp>
        <p:nvSpPr>
          <p:cNvPr id="28" name="Rectangle 27">
            <a:extLst>
              <a:ext uri="{FF2B5EF4-FFF2-40B4-BE49-F238E27FC236}">
                <a16:creationId xmlns:a16="http://schemas.microsoft.com/office/drawing/2014/main" id="{50F6E094-4949-48B3-AA94-28A8CEAFB565}"/>
              </a:ext>
            </a:extLst>
          </p:cNvPr>
          <p:cNvSpPr/>
          <p:nvPr/>
        </p:nvSpPr>
        <p:spPr>
          <a:xfrm>
            <a:off x="598564" y="206376"/>
            <a:ext cx="720726" cy="65354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40D4471-EACB-450B-9E6D-CD7F1580EEF7}"/>
              </a:ext>
            </a:extLst>
          </p:cNvPr>
          <p:cNvPicPr>
            <a:picLocks noChangeAspect="1"/>
          </p:cNvPicPr>
          <p:nvPr/>
        </p:nvPicPr>
        <p:blipFill rotWithShape="1">
          <a:blip r:embed="rId8"/>
          <a:srcRect l="13909" t="15923" r="19907"/>
          <a:stretch/>
        </p:blipFill>
        <p:spPr>
          <a:xfrm>
            <a:off x="12653999" y="2933699"/>
            <a:ext cx="5100320" cy="3016123"/>
          </a:xfrm>
          <a:prstGeom prst="rect">
            <a:avLst/>
          </a:prstGeom>
        </p:spPr>
      </p:pic>
    </p:spTree>
    <p:extLst>
      <p:ext uri="{BB962C8B-B14F-4D97-AF65-F5344CB8AC3E}">
        <p14:creationId xmlns:p14="http://schemas.microsoft.com/office/powerpoint/2010/main" val="14687608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7C6BD-501D-485D-A384-663EE9A10D10}"/>
              </a:ext>
            </a:extLst>
          </p:cNvPr>
          <p:cNvSpPr>
            <a:spLocks noGrp="1"/>
          </p:cNvSpPr>
          <p:nvPr>
            <p:ph type="title"/>
          </p:nvPr>
        </p:nvSpPr>
        <p:spPr/>
        <p:txBody>
          <a:bodyPr>
            <a:normAutofit/>
          </a:bodyPr>
          <a:lstStyle/>
          <a:p>
            <a:r>
              <a:rPr lang="en-US" sz="4400" b="1" dirty="0">
                <a:solidFill>
                  <a:srgbClr val="000000"/>
                </a:solidFill>
                <a:latin typeface="LiberationSerif-Bold"/>
              </a:rPr>
              <a:t>Highlight Data</a:t>
            </a:r>
            <a:endParaRPr lang="en-US" sz="4400" dirty="0"/>
          </a:p>
        </p:txBody>
      </p:sp>
      <p:sp>
        <p:nvSpPr>
          <p:cNvPr id="3" name="Slide Number Placeholder 2">
            <a:extLst>
              <a:ext uri="{FF2B5EF4-FFF2-40B4-BE49-F238E27FC236}">
                <a16:creationId xmlns:a16="http://schemas.microsoft.com/office/drawing/2014/main" id="{4DE6D6F1-39F5-44A2-9411-9E5A77F61830}"/>
              </a:ext>
            </a:extLst>
          </p:cNvPr>
          <p:cNvSpPr>
            <a:spLocks noGrp="1"/>
          </p:cNvSpPr>
          <p:nvPr>
            <p:ph type="sldNum" sz="quarter" idx="12"/>
          </p:nvPr>
        </p:nvSpPr>
        <p:spPr/>
        <p:txBody>
          <a:bodyPr/>
          <a:lstStyle/>
          <a:p>
            <a:fld id="{3A98EE3D-8CD1-4C3F-BD1C-C98C9596463C}" type="slidenum">
              <a:rPr lang="en-US" smtClean="0"/>
              <a:t>38</a:t>
            </a:fld>
            <a:endParaRPr lang="en-US" dirty="0"/>
          </a:p>
        </p:txBody>
      </p:sp>
      <p:sp>
        <p:nvSpPr>
          <p:cNvPr id="19" name="TextBox 18">
            <a:extLst>
              <a:ext uri="{FF2B5EF4-FFF2-40B4-BE49-F238E27FC236}">
                <a16:creationId xmlns:a16="http://schemas.microsoft.com/office/drawing/2014/main" id="{B0EFE3A4-5E3F-418B-AF10-3D47F6479A8F}"/>
              </a:ext>
            </a:extLst>
          </p:cNvPr>
          <p:cNvSpPr txBox="1"/>
          <p:nvPr/>
        </p:nvSpPr>
        <p:spPr>
          <a:xfrm>
            <a:off x="43231" y="6480232"/>
            <a:ext cx="2861899" cy="276999"/>
          </a:xfrm>
          <a:prstGeom prst="rect">
            <a:avLst/>
          </a:prstGeom>
          <a:noFill/>
        </p:spPr>
        <p:txBody>
          <a:bodyPr wrap="square">
            <a:spAutoFit/>
          </a:bodyPr>
          <a:lstStyle/>
          <a:p>
            <a:r>
              <a:rPr lang="en-US" sz="1200" b="1" i="0" kern="1200" dirty="0">
                <a:solidFill>
                  <a:schemeClr val="tx1">
                    <a:lumMod val="50000"/>
                    <a:lumOff val="50000"/>
                  </a:schemeClr>
                </a:solidFill>
                <a:effectLst/>
                <a:latin typeface="+mn-lt"/>
                <a:ea typeface="+mn-ea"/>
                <a:cs typeface="+mn-cs"/>
              </a:rPr>
              <a:t>© 2019 by Nancy Duarte</a:t>
            </a:r>
            <a:r>
              <a:rPr lang="aa-ET" sz="1200" b="1" i="0" kern="1200" dirty="0">
                <a:solidFill>
                  <a:schemeClr val="tx1">
                    <a:lumMod val="50000"/>
                    <a:lumOff val="50000"/>
                  </a:schemeClr>
                </a:solidFill>
                <a:effectLst/>
                <a:latin typeface="+mn-lt"/>
                <a:ea typeface="+mn-ea"/>
                <a:cs typeface="+mn-cs"/>
              </a:rPr>
              <a:t> “Data Story”</a:t>
            </a:r>
            <a:endParaRPr lang="en-US" sz="1200" dirty="0">
              <a:solidFill>
                <a:schemeClr val="tx1">
                  <a:lumMod val="50000"/>
                  <a:lumOff val="50000"/>
                </a:schemeClr>
              </a:solidFill>
            </a:endParaRPr>
          </a:p>
        </p:txBody>
      </p:sp>
      <p:pic>
        <p:nvPicPr>
          <p:cNvPr id="24" name="Picture 23">
            <a:extLst>
              <a:ext uri="{FF2B5EF4-FFF2-40B4-BE49-F238E27FC236}">
                <a16:creationId xmlns:a16="http://schemas.microsoft.com/office/drawing/2014/main" id="{67939CE6-C221-41D2-B1B4-6A205FC1E15F}"/>
              </a:ext>
            </a:extLst>
          </p:cNvPr>
          <p:cNvPicPr>
            <a:picLocks noChangeAspect="1"/>
          </p:cNvPicPr>
          <p:nvPr/>
        </p:nvPicPr>
        <p:blipFill rotWithShape="1">
          <a:blip r:embed="rId2"/>
          <a:srcRect l="13909" t="15923" r="19907"/>
          <a:stretch/>
        </p:blipFill>
        <p:spPr>
          <a:xfrm>
            <a:off x="6268439" y="2964179"/>
            <a:ext cx="5100320" cy="3016123"/>
          </a:xfrm>
          <a:prstGeom prst="rect">
            <a:avLst/>
          </a:prstGeom>
        </p:spPr>
      </p:pic>
      <p:pic>
        <p:nvPicPr>
          <p:cNvPr id="6" name="Picture 5">
            <a:extLst>
              <a:ext uri="{FF2B5EF4-FFF2-40B4-BE49-F238E27FC236}">
                <a16:creationId xmlns:a16="http://schemas.microsoft.com/office/drawing/2014/main" id="{8C4CFE07-6F3B-41E5-9A0D-96093B863B30}"/>
              </a:ext>
            </a:extLst>
          </p:cNvPr>
          <p:cNvPicPr>
            <a:picLocks noChangeAspect="1"/>
          </p:cNvPicPr>
          <p:nvPr/>
        </p:nvPicPr>
        <p:blipFill>
          <a:blip r:embed="rId3"/>
          <a:stretch>
            <a:fillRect/>
          </a:stretch>
        </p:blipFill>
        <p:spPr>
          <a:xfrm>
            <a:off x="632489" y="240262"/>
            <a:ext cx="653540" cy="653540"/>
          </a:xfrm>
          <a:prstGeom prst="rect">
            <a:avLst/>
          </a:prstGeom>
        </p:spPr>
      </p:pic>
      <p:pic>
        <p:nvPicPr>
          <p:cNvPr id="8" name="Picture 7">
            <a:extLst>
              <a:ext uri="{FF2B5EF4-FFF2-40B4-BE49-F238E27FC236}">
                <a16:creationId xmlns:a16="http://schemas.microsoft.com/office/drawing/2014/main" id="{D6D35797-90ED-4BDF-A957-4DD4A9C583FA}"/>
              </a:ext>
            </a:extLst>
          </p:cNvPr>
          <p:cNvPicPr>
            <a:picLocks noChangeAspect="1"/>
          </p:cNvPicPr>
          <p:nvPr/>
        </p:nvPicPr>
        <p:blipFill>
          <a:blip r:embed="rId4">
            <a:lum bright="70000" contrast="-70000"/>
          </a:blip>
          <a:stretch>
            <a:fillRect/>
          </a:stretch>
        </p:blipFill>
        <p:spPr>
          <a:xfrm>
            <a:off x="1352550" y="240262"/>
            <a:ext cx="653540" cy="653540"/>
          </a:xfrm>
          <a:prstGeom prst="rect">
            <a:avLst/>
          </a:prstGeom>
        </p:spPr>
      </p:pic>
      <p:pic>
        <p:nvPicPr>
          <p:cNvPr id="10" name="Picture 9">
            <a:extLst>
              <a:ext uri="{FF2B5EF4-FFF2-40B4-BE49-F238E27FC236}">
                <a16:creationId xmlns:a16="http://schemas.microsoft.com/office/drawing/2014/main" id="{4154A449-7491-4431-ABFC-A7BBE4556195}"/>
              </a:ext>
            </a:extLst>
          </p:cNvPr>
          <p:cNvPicPr>
            <a:picLocks noChangeAspect="1"/>
          </p:cNvPicPr>
          <p:nvPr/>
        </p:nvPicPr>
        <p:blipFill>
          <a:blip r:embed="rId5">
            <a:lum bright="70000" contrast="-70000"/>
          </a:blip>
          <a:stretch>
            <a:fillRect/>
          </a:stretch>
        </p:blipFill>
        <p:spPr>
          <a:xfrm>
            <a:off x="2072611" y="240262"/>
            <a:ext cx="653540" cy="653540"/>
          </a:xfrm>
          <a:prstGeom prst="rect">
            <a:avLst/>
          </a:prstGeom>
        </p:spPr>
      </p:pic>
      <p:pic>
        <p:nvPicPr>
          <p:cNvPr id="13" name="Picture 12">
            <a:extLst>
              <a:ext uri="{FF2B5EF4-FFF2-40B4-BE49-F238E27FC236}">
                <a16:creationId xmlns:a16="http://schemas.microsoft.com/office/drawing/2014/main" id="{C431AC31-647E-40A1-9746-4A53A3F49790}"/>
              </a:ext>
            </a:extLst>
          </p:cNvPr>
          <p:cNvPicPr>
            <a:picLocks noChangeAspect="1"/>
          </p:cNvPicPr>
          <p:nvPr/>
        </p:nvPicPr>
        <p:blipFill>
          <a:blip r:embed="rId6">
            <a:lum bright="70000" contrast="-70000"/>
          </a:blip>
          <a:stretch>
            <a:fillRect/>
          </a:stretch>
        </p:blipFill>
        <p:spPr>
          <a:xfrm>
            <a:off x="2792672" y="240262"/>
            <a:ext cx="653540" cy="653540"/>
          </a:xfrm>
          <a:prstGeom prst="rect">
            <a:avLst/>
          </a:prstGeom>
        </p:spPr>
      </p:pic>
      <p:pic>
        <p:nvPicPr>
          <p:cNvPr id="15" name="Picture 14">
            <a:extLst>
              <a:ext uri="{FF2B5EF4-FFF2-40B4-BE49-F238E27FC236}">
                <a16:creationId xmlns:a16="http://schemas.microsoft.com/office/drawing/2014/main" id="{AE44F929-C008-462B-9F45-6246D93FCA94}"/>
              </a:ext>
            </a:extLst>
          </p:cNvPr>
          <p:cNvPicPr>
            <a:picLocks noChangeAspect="1"/>
          </p:cNvPicPr>
          <p:nvPr/>
        </p:nvPicPr>
        <p:blipFill>
          <a:blip r:embed="rId7">
            <a:lum bright="70000" contrast="-70000"/>
          </a:blip>
          <a:stretch>
            <a:fillRect/>
          </a:stretch>
        </p:blipFill>
        <p:spPr>
          <a:xfrm>
            <a:off x="3512733" y="240262"/>
            <a:ext cx="746903" cy="653540"/>
          </a:xfrm>
          <a:prstGeom prst="rect">
            <a:avLst/>
          </a:prstGeom>
        </p:spPr>
      </p:pic>
      <p:sp>
        <p:nvSpPr>
          <p:cNvPr id="5" name="Rectangle 4">
            <a:extLst>
              <a:ext uri="{FF2B5EF4-FFF2-40B4-BE49-F238E27FC236}">
                <a16:creationId xmlns:a16="http://schemas.microsoft.com/office/drawing/2014/main" id="{1E3BE20C-AC4C-4529-8571-D1D69391EA63}"/>
              </a:ext>
            </a:extLst>
          </p:cNvPr>
          <p:cNvSpPr/>
          <p:nvPr/>
        </p:nvSpPr>
        <p:spPr>
          <a:xfrm>
            <a:off x="598896" y="206376"/>
            <a:ext cx="720726" cy="65354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B637A47A-B5D9-483B-9CFB-341B7FC4F37B}"/>
              </a:ext>
            </a:extLst>
          </p:cNvPr>
          <p:cNvPicPr>
            <a:picLocks noChangeAspect="1"/>
          </p:cNvPicPr>
          <p:nvPr/>
        </p:nvPicPr>
        <p:blipFill rotWithShape="1">
          <a:blip r:embed="rId8"/>
          <a:srcRect r="25233"/>
          <a:stretch/>
        </p:blipFill>
        <p:spPr>
          <a:xfrm>
            <a:off x="1143460" y="1955612"/>
            <a:ext cx="4604529" cy="4331770"/>
          </a:xfrm>
          <a:prstGeom prst="rect">
            <a:avLst/>
          </a:prstGeom>
        </p:spPr>
      </p:pic>
    </p:spTree>
    <p:extLst>
      <p:ext uri="{BB962C8B-B14F-4D97-AF65-F5344CB8AC3E}">
        <p14:creationId xmlns:p14="http://schemas.microsoft.com/office/powerpoint/2010/main" val="7329825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7C6BD-501D-485D-A384-663EE9A10D10}"/>
              </a:ext>
            </a:extLst>
          </p:cNvPr>
          <p:cNvSpPr>
            <a:spLocks noGrp="1"/>
          </p:cNvSpPr>
          <p:nvPr>
            <p:ph type="title"/>
          </p:nvPr>
        </p:nvSpPr>
        <p:spPr/>
        <p:txBody>
          <a:bodyPr>
            <a:normAutofit/>
          </a:bodyPr>
          <a:lstStyle/>
          <a:p>
            <a:r>
              <a:rPr lang="en-US" sz="4400" b="1" dirty="0">
                <a:solidFill>
                  <a:srgbClr val="000000"/>
                </a:solidFill>
                <a:latin typeface="LiberationSerif-Bold"/>
              </a:rPr>
              <a:t>Label a Data Point</a:t>
            </a:r>
            <a:endParaRPr lang="en-US" sz="4400" dirty="0"/>
          </a:p>
        </p:txBody>
      </p:sp>
      <p:sp>
        <p:nvSpPr>
          <p:cNvPr id="3" name="Slide Number Placeholder 2">
            <a:extLst>
              <a:ext uri="{FF2B5EF4-FFF2-40B4-BE49-F238E27FC236}">
                <a16:creationId xmlns:a16="http://schemas.microsoft.com/office/drawing/2014/main" id="{4DE6D6F1-39F5-44A2-9411-9E5A77F61830}"/>
              </a:ext>
            </a:extLst>
          </p:cNvPr>
          <p:cNvSpPr>
            <a:spLocks noGrp="1"/>
          </p:cNvSpPr>
          <p:nvPr>
            <p:ph type="sldNum" sz="quarter" idx="12"/>
          </p:nvPr>
        </p:nvSpPr>
        <p:spPr/>
        <p:txBody>
          <a:bodyPr/>
          <a:lstStyle/>
          <a:p>
            <a:fld id="{3A98EE3D-8CD1-4C3F-BD1C-C98C9596463C}" type="slidenum">
              <a:rPr lang="en-US" smtClean="0"/>
              <a:t>39</a:t>
            </a:fld>
            <a:endParaRPr lang="en-US" dirty="0"/>
          </a:p>
        </p:txBody>
      </p:sp>
      <p:sp>
        <p:nvSpPr>
          <p:cNvPr id="19" name="TextBox 18">
            <a:extLst>
              <a:ext uri="{FF2B5EF4-FFF2-40B4-BE49-F238E27FC236}">
                <a16:creationId xmlns:a16="http://schemas.microsoft.com/office/drawing/2014/main" id="{B0EFE3A4-5E3F-418B-AF10-3D47F6479A8F}"/>
              </a:ext>
            </a:extLst>
          </p:cNvPr>
          <p:cNvSpPr txBox="1"/>
          <p:nvPr/>
        </p:nvSpPr>
        <p:spPr>
          <a:xfrm>
            <a:off x="43231" y="6480232"/>
            <a:ext cx="2861899" cy="276999"/>
          </a:xfrm>
          <a:prstGeom prst="rect">
            <a:avLst/>
          </a:prstGeom>
          <a:noFill/>
        </p:spPr>
        <p:txBody>
          <a:bodyPr wrap="square">
            <a:spAutoFit/>
          </a:bodyPr>
          <a:lstStyle/>
          <a:p>
            <a:r>
              <a:rPr lang="en-US" sz="1200" b="1" i="0" kern="1200" dirty="0">
                <a:solidFill>
                  <a:schemeClr val="tx1">
                    <a:lumMod val="50000"/>
                    <a:lumOff val="50000"/>
                  </a:schemeClr>
                </a:solidFill>
                <a:effectLst/>
                <a:latin typeface="+mn-lt"/>
                <a:ea typeface="+mn-ea"/>
                <a:cs typeface="+mn-cs"/>
              </a:rPr>
              <a:t>© 2019 by Nancy Duarte</a:t>
            </a:r>
            <a:r>
              <a:rPr lang="aa-ET" sz="1200" b="1" i="0" kern="1200" dirty="0">
                <a:solidFill>
                  <a:schemeClr val="tx1">
                    <a:lumMod val="50000"/>
                    <a:lumOff val="50000"/>
                  </a:schemeClr>
                </a:solidFill>
                <a:effectLst/>
                <a:latin typeface="+mn-lt"/>
                <a:ea typeface="+mn-ea"/>
                <a:cs typeface="+mn-cs"/>
              </a:rPr>
              <a:t> “Data Story”</a:t>
            </a:r>
            <a:endParaRPr lang="en-US" sz="1200" dirty="0">
              <a:solidFill>
                <a:schemeClr val="tx1">
                  <a:lumMod val="50000"/>
                  <a:lumOff val="50000"/>
                </a:schemeClr>
              </a:solidFill>
            </a:endParaRPr>
          </a:p>
        </p:txBody>
      </p:sp>
      <p:pic>
        <p:nvPicPr>
          <p:cNvPr id="6" name="Picture 5">
            <a:extLst>
              <a:ext uri="{FF2B5EF4-FFF2-40B4-BE49-F238E27FC236}">
                <a16:creationId xmlns:a16="http://schemas.microsoft.com/office/drawing/2014/main" id="{8C4CFE07-6F3B-41E5-9A0D-96093B863B30}"/>
              </a:ext>
            </a:extLst>
          </p:cNvPr>
          <p:cNvPicPr>
            <a:picLocks noChangeAspect="1"/>
          </p:cNvPicPr>
          <p:nvPr/>
        </p:nvPicPr>
        <p:blipFill>
          <a:blip r:embed="rId3">
            <a:lum bright="70000" contrast="-70000"/>
          </a:blip>
          <a:stretch>
            <a:fillRect/>
          </a:stretch>
        </p:blipFill>
        <p:spPr>
          <a:xfrm>
            <a:off x="632489" y="240262"/>
            <a:ext cx="653540" cy="653540"/>
          </a:xfrm>
          <a:prstGeom prst="rect">
            <a:avLst/>
          </a:prstGeom>
        </p:spPr>
      </p:pic>
      <p:pic>
        <p:nvPicPr>
          <p:cNvPr id="8" name="Picture 7">
            <a:extLst>
              <a:ext uri="{FF2B5EF4-FFF2-40B4-BE49-F238E27FC236}">
                <a16:creationId xmlns:a16="http://schemas.microsoft.com/office/drawing/2014/main" id="{D6D35797-90ED-4BDF-A957-4DD4A9C583FA}"/>
              </a:ext>
            </a:extLst>
          </p:cNvPr>
          <p:cNvPicPr>
            <a:picLocks noChangeAspect="1"/>
          </p:cNvPicPr>
          <p:nvPr/>
        </p:nvPicPr>
        <p:blipFill>
          <a:blip r:embed="rId4"/>
          <a:stretch>
            <a:fillRect/>
          </a:stretch>
        </p:blipFill>
        <p:spPr>
          <a:xfrm>
            <a:off x="1352550" y="240262"/>
            <a:ext cx="653540" cy="653540"/>
          </a:xfrm>
          <a:prstGeom prst="rect">
            <a:avLst/>
          </a:prstGeom>
        </p:spPr>
      </p:pic>
      <p:pic>
        <p:nvPicPr>
          <p:cNvPr id="10" name="Picture 9">
            <a:extLst>
              <a:ext uri="{FF2B5EF4-FFF2-40B4-BE49-F238E27FC236}">
                <a16:creationId xmlns:a16="http://schemas.microsoft.com/office/drawing/2014/main" id="{4154A449-7491-4431-ABFC-A7BBE4556195}"/>
              </a:ext>
            </a:extLst>
          </p:cNvPr>
          <p:cNvPicPr>
            <a:picLocks noChangeAspect="1"/>
          </p:cNvPicPr>
          <p:nvPr/>
        </p:nvPicPr>
        <p:blipFill>
          <a:blip r:embed="rId5">
            <a:lum bright="70000" contrast="-70000"/>
          </a:blip>
          <a:stretch>
            <a:fillRect/>
          </a:stretch>
        </p:blipFill>
        <p:spPr>
          <a:xfrm>
            <a:off x="2072611" y="240262"/>
            <a:ext cx="653540" cy="653540"/>
          </a:xfrm>
          <a:prstGeom prst="rect">
            <a:avLst/>
          </a:prstGeom>
        </p:spPr>
      </p:pic>
      <p:pic>
        <p:nvPicPr>
          <p:cNvPr id="13" name="Picture 12">
            <a:extLst>
              <a:ext uri="{FF2B5EF4-FFF2-40B4-BE49-F238E27FC236}">
                <a16:creationId xmlns:a16="http://schemas.microsoft.com/office/drawing/2014/main" id="{C431AC31-647E-40A1-9746-4A53A3F49790}"/>
              </a:ext>
            </a:extLst>
          </p:cNvPr>
          <p:cNvPicPr>
            <a:picLocks noChangeAspect="1"/>
          </p:cNvPicPr>
          <p:nvPr/>
        </p:nvPicPr>
        <p:blipFill>
          <a:blip r:embed="rId6">
            <a:lum bright="70000" contrast="-70000"/>
          </a:blip>
          <a:stretch>
            <a:fillRect/>
          </a:stretch>
        </p:blipFill>
        <p:spPr>
          <a:xfrm>
            <a:off x="2792672" y="240262"/>
            <a:ext cx="653540" cy="653540"/>
          </a:xfrm>
          <a:prstGeom prst="rect">
            <a:avLst/>
          </a:prstGeom>
        </p:spPr>
      </p:pic>
      <p:pic>
        <p:nvPicPr>
          <p:cNvPr id="15" name="Picture 14">
            <a:extLst>
              <a:ext uri="{FF2B5EF4-FFF2-40B4-BE49-F238E27FC236}">
                <a16:creationId xmlns:a16="http://schemas.microsoft.com/office/drawing/2014/main" id="{AE44F929-C008-462B-9F45-6246D93FCA94}"/>
              </a:ext>
            </a:extLst>
          </p:cNvPr>
          <p:cNvPicPr>
            <a:picLocks noChangeAspect="1"/>
          </p:cNvPicPr>
          <p:nvPr/>
        </p:nvPicPr>
        <p:blipFill>
          <a:blip r:embed="rId7">
            <a:lum bright="70000" contrast="-70000"/>
          </a:blip>
          <a:stretch>
            <a:fillRect/>
          </a:stretch>
        </p:blipFill>
        <p:spPr>
          <a:xfrm>
            <a:off x="3512733" y="240262"/>
            <a:ext cx="746903" cy="653540"/>
          </a:xfrm>
          <a:prstGeom prst="rect">
            <a:avLst/>
          </a:prstGeom>
        </p:spPr>
      </p:pic>
      <p:sp>
        <p:nvSpPr>
          <p:cNvPr id="9" name="Rectangle 8">
            <a:extLst>
              <a:ext uri="{FF2B5EF4-FFF2-40B4-BE49-F238E27FC236}">
                <a16:creationId xmlns:a16="http://schemas.microsoft.com/office/drawing/2014/main" id="{2EC2B842-5BDC-42DD-941B-A3E30756A06E}"/>
              </a:ext>
            </a:extLst>
          </p:cNvPr>
          <p:cNvSpPr/>
          <p:nvPr/>
        </p:nvSpPr>
        <p:spPr>
          <a:xfrm>
            <a:off x="1323975" y="206376"/>
            <a:ext cx="720726" cy="65354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AEFF2AF-E4F3-4543-9C7A-AB1E73EAB3F0}"/>
              </a:ext>
            </a:extLst>
          </p:cNvPr>
          <p:cNvSpPr txBox="1"/>
          <p:nvPr/>
        </p:nvSpPr>
        <p:spPr>
          <a:xfrm>
            <a:off x="6216740" y="3367586"/>
            <a:ext cx="5761900" cy="1569660"/>
          </a:xfrm>
          <a:prstGeom prst="rect">
            <a:avLst/>
          </a:prstGeom>
          <a:noFill/>
        </p:spPr>
        <p:txBody>
          <a:bodyPr wrap="square">
            <a:spAutoFit/>
          </a:bodyPr>
          <a:lstStyle/>
          <a:p>
            <a:r>
              <a:rPr lang="en-US" sz="2400" dirty="0">
                <a:solidFill>
                  <a:schemeClr val="tx1">
                    <a:lumMod val="65000"/>
                    <a:lumOff val="35000"/>
                  </a:schemeClr>
                </a:solidFill>
              </a:rPr>
              <a:t>If you want to ensure </a:t>
            </a:r>
            <a:r>
              <a:rPr lang="aa-ET" sz="2400" dirty="0">
                <a:solidFill>
                  <a:schemeClr val="tx1">
                    <a:lumMod val="65000"/>
                    <a:lumOff val="35000"/>
                  </a:schemeClr>
                </a:solidFill>
              </a:rPr>
              <a:t>that </a:t>
            </a:r>
            <a:r>
              <a:rPr lang="en-US" sz="2400" dirty="0">
                <a:solidFill>
                  <a:schemeClr val="tx1">
                    <a:lumMod val="65000"/>
                    <a:lumOff val="35000"/>
                  </a:schemeClr>
                </a:solidFill>
              </a:rPr>
              <a:t>a </a:t>
            </a:r>
            <a:r>
              <a:rPr lang="en-US" sz="2400" b="1" dirty="0">
                <a:solidFill>
                  <a:srgbClr val="17BED2"/>
                </a:solidFill>
              </a:rPr>
              <a:t>specific number </a:t>
            </a:r>
            <a:r>
              <a:rPr lang="en-US" sz="2400" dirty="0">
                <a:solidFill>
                  <a:schemeClr val="tx1">
                    <a:lumMod val="65000"/>
                    <a:lumOff val="35000"/>
                  </a:schemeClr>
                </a:solidFill>
              </a:rPr>
              <a:t>in a chart is not overlooked, make that number huge. </a:t>
            </a:r>
            <a:endParaRPr lang="aa-ET" sz="2400" dirty="0">
              <a:solidFill>
                <a:schemeClr val="tx1">
                  <a:lumMod val="65000"/>
                  <a:lumOff val="35000"/>
                </a:schemeClr>
              </a:solidFill>
            </a:endParaRPr>
          </a:p>
          <a:p>
            <a:endParaRPr lang="aa-ET" sz="2400" dirty="0">
              <a:solidFill>
                <a:schemeClr val="tx1">
                  <a:lumMod val="65000"/>
                  <a:lumOff val="35000"/>
                </a:schemeClr>
              </a:solidFill>
            </a:endParaRPr>
          </a:p>
        </p:txBody>
      </p:sp>
      <p:pic>
        <p:nvPicPr>
          <p:cNvPr id="16" name="Picture 15">
            <a:extLst>
              <a:ext uri="{FF2B5EF4-FFF2-40B4-BE49-F238E27FC236}">
                <a16:creationId xmlns:a16="http://schemas.microsoft.com/office/drawing/2014/main" id="{5228F183-72F2-4CD4-AA49-830431F7A159}"/>
              </a:ext>
            </a:extLst>
          </p:cNvPr>
          <p:cNvPicPr>
            <a:picLocks noChangeAspect="1"/>
          </p:cNvPicPr>
          <p:nvPr/>
        </p:nvPicPr>
        <p:blipFill rotWithShape="1">
          <a:blip r:embed="rId8"/>
          <a:srcRect t="1511" r="24274" b="23237"/>
          <a:stretch/>
        </p:blipFill>
        <p:spPr>
          <a:xfrm>
            <a:off x="1104799" y="1985997"/>
            <a:ext cx="4691184" cy="4332838"/>
          </a:xfrm>
          <a:prstGeom prst="rect">
            <a:avLst/>
          </a:prstGeom>
        </p:spPr>
      </p:pic>
    </p:spTree>
    <p:extLst>
      <p:ext uri="{BB962C8B-B14F-4D97-AF65-F5344CB8AC3E}">
        <p14:creationId xmlns:p14="http://schemas.microsoft.com/office/powerpoint/2010/main" val="4877562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64A8C-5FAF-4821-A3D8-C610CD39820B}"/>
              </a:ext>
            </a:extLst>
          </p:cNvPr>
          <p:cNvSpPr>
            <a:spLocks noGrp="1"/>
          </p:cNvSpPr>
          <p:nvPr>
            <p:ph type="title"/>
          </p:nvPr>
        </p:nvSpPr>
        <p:spPr>
          <a:xfrm>
            <a:off x="481420" y="786383"/>
            <a:ext cx="3810000" cy="2093975"/>
          </a:xfrm>
        </p:spPr>
        <p:txBody>
          <a:bodyPr/>
          <a:lstStyle/>
          <a:p>
            <a:r>
              <a:rPr lang="aa-ET" dirty="0"/>
              <a:t>Why Art?</a:t>
            </a:r>
            <a:endParaRPr lang="en-US" dirty="0"/>
          </a:p>
        </p:txBody>
      </p:sp>
      <p:sp>
        <p:nvSpPr>
          <p:cNvPr id="5" name="Slide Number Placeholder 4">
            <a:extLst>
              <a:ext uri="{FF2B5EF4-FFF2-40B4-BE49-F238E27FC236}">
                <a16:creationId xmlns:a16="http://schemas.microsoft.com/office/drawing/2014/main" id="{8E261240-ED65-49A5-BA1E-1CB0BBA581AC}"/>
              </a:ext>
            </a:extLst>
          </p:cNvPr>
          <p:cNvSpPr>
            <a:spLocks noGrp="1"/>
          </p:cNvSpPr>
          <p:nvPr>
            <p:ph type="sldNum" sz="quarter" idx="12"/>
          </p:nvPr>
        </p:nvSpPr>
        <p:spPr/>
        <p:txBody>
          <a:bodyPr/>
          <a:lstStyle/>
          <a:p>
            <a:fld id="{3A98EE3D-8CD1-4C3F-BD1C-C98C9596463C}" type="slidenum">
              <a:rPr lang="en-US" smtClean="0"/>
              <a:pPr/>
              <a:t>4</a:t>
            </a:fld>
            <a:endParaRPr lang="en-US" dirty="0"/>
          </a:p>
        </p:txBody>
      </p:sp>
      <p:sp>
        <p:nvSpPr>
          <p:cNvPr id="3" name="Content Placeholder 2">
            <a:extLst>
              <a:ext uri="{FF2B5EF4-FFF2-40B4-BE49-F238E27FC236}">
                <a16:creationId xmlns:a16="http://schemas.microsoft.com/office/drawing/2014/main" id="{57DFF755-1EA9-49A3-A196-6AFA58EE245D}"/>
              </a:ext>
            </a:extLst>
          </p:cNvPr>
          <p:cNvSpPr>
            <a:spLocks noGrp="1"/>
          </p:cNvSpPr>
          <p:nvPr>
            <p:ph idx="1"/>
          </p:nvPr>
        </p:nvSpPr>
        <p:spPr>
          <a:xfrm>
            <a:off x="5040364" y="666750"/>
            <a:ext cx="7437385" cy="828675"/>
          </a:xfrm>
        </p:spPr>
        <p:txBody>
          <a:bodyPr>
            <a:normAutofit lnSpcReduction="10000"/>
          </a:bodyPr>
          <a:lstStyle/>
          <a:p>
            <a:r>
              <a:rPr lang="aa-ET" b="1" dirty="0"/>
              <a:t>Inappropriate visualization </a:t>
            </a:r>
            <a:r>
              <a:rPr lang="aa-ET" dirty="0"/>
              <a:t>does not offer information</a:t>
            </a:r>
            <a:br>
              <a:rPr lang="aa-ET" dirty="0"/>
            </a:br>
            <a:r>
              <a:rPr lang="aa-ET" dirty="0"/>
              <a:t>or </a:t>
            </a:r>
            <a:r>
              <a:rPr lang="aa-ET" dirty="0">
                <a:solidFill>
                  <a:schemeClr val="accent6"/>
                </a:solidFill>
              </a:rPr>
              <a:t>even mislead us.</a:t>
            </a:r>
          </a:p>
        </p:txBody>
      </p:sp>
      <p:sp>
        <p:nvSpPr>
          <p:cNvPr id="32" name="TextBox 31">
            <a:extLst>
              <a:ext uri="{FF2B5EF4-FFF2-40B4-BE49-F238E27FC236}">
                <a16:creationId xmlns:a16="http://schemas.microsoft.com/office/drawing/2014/main" id="{8FD13289-AAB7-40F8-B678-5E512B0D471E}"/>
              </a:ext>
            </a:extLst>
          </p:cNvPr>
          <p:cNvSpPr txBox="1"/>
          <p:nvPr/>
        </p:nvSpPr>
        <p:spPr>
          <a:xfrm>
            <a:off x="828270" y="3098696"/>
            <a:ext cx="2558415" cy="1384995"/>
          </a:xfrm>
          <a:prstGeom prst="rect">
            <a:avLst/>
          </a:prstGeom>
          <a:noFill/>
        </p:spPr>
        <p:txBody>
          <a:bodyPr wrap="square">
            <a:spAutoFit/>
          </a:bodyPr>
          <a:lstStyle/>
          <a:p>
            <a:r>
              <a:rPr lang="aa-ET" sz="2800" b="1" dirty="0">
                <a:solidFill>
                  <a:schemeClr val="accent4">
                    <a:lumMod val="60000"/>
                    <a:lumOff val="40000"/>
                  </a:schemeClr>
                </a:solidFill>
                <a:latin typeface="+mn-lt"/>
              </a:rPr>
              <a:t>A</a:t>
            </a:r>
            <a:r>
              <a:rPr lang="aa-ET" sz="2800" dirty="0">
                <a:solidFill>
                  <a:schemeClr val="accent4">
                    <a:lumMod val="20000"/>
                    <a:lumOff val="80000"/>
                  </a:schemeClr>
                </a:solidFill>
                <a:latin typeface="+mn-lt"/>
              </a:rPr>
              <a:t>ppropriate</a:t>
            </a:r>
            <a:r>
              <a:rPr lang="aa-ET" sz="2800" dirty="0">
                <a:solidFill>
                  <a:schemeClr val="accent4">
                    <a:lumMod val="40000"/>
                    <a:lumOff val="60000"/>
                  </a:schemeClr>
                </a:solidFill>
                <a:latin typeface="+mn-lt"/>
              </a:rPr>
              <a:t> </a:t>
            </a:r>
            <a:br>
              <a:rPr lang="aa-ET" sz="2800" dirty="0">
                <a:solidFill>
                  <a:schemeClr val="accent4">
                    <a:lumMod val="40000"/>
                    <a:lumOff val="60000"/>
                  </a:schemeClr>
                </a:solidFill>
                <a:latin typeface="+mn-lt"/>
              </a:rPr>
            </a:br>
            <a:r>
              <a:rPr lang="aa-ET" sz="2800" b="1" dirty="0">
                <a:solidFill>
                  <a:schemeClr val="accent4">
                    <a:lumMod val="60000"/>
                    <a:lumOff val="40000"/>
                  </a:schemeClr>
                </a:solidFill>
                <a:latin typeface="+mn-lt"/>
              </a:rPr>
              <a:t>R</a:t>
            </a:r>
            <a:r>
              <a:rPr lang="aa-ET" sz="2800" dirty="0">
                <a:solidFill>
                  <a:schemeClr val="accent4">
                    <a:lumMod val="20000"/>
                    <a:lumOff val="80000"/>
                  </a:schemeClr>
                </a:solidFill>
                <a:latin typeface="+mn-lt"/>
              </a:rPr>
              <a:t>epresentation</a:t>
            </a:r>
            <a:r>
              <a:rPr lang="aa-ET" sz="2800" dirty="0">
                <a:solidFill>
                  <a:schemeClr val="accent4">
                    <a:lumMod val="40000"/>
                    <a:lumOff val="60000"/>
                  </a:schemeClr>
                </a:solidFill>
                <a:latin typeface="+mn-lt"/>
              </a:rPr>
              <a:t> </a:t>
            </a:r>
            <a:br>
              <a:rPr lang="aa-ET" sz="2800" dirty="0">
                <a:solidFill>
                  <a:schemeClr val="accent4">
                    <a:lumMod val="40000"/>
                    <a:lumOff val="60000"/>
                  </a:schemeClr>
                </a:solidFill>
                <a:latin typeface="+mn-lt"/>
              </a:rPr>
            </a:br>
            <a:r>
              <a:rPr lang="aa-ET" sz="2800" b="1" dirty="0">
                <a:solidFill>
                  <a:schemeClr val="accent4">
                    <a:lumMod val="60000"/>
                    <a:lumOff val="40000"/>
                  </a:schemeClr>
                </a:solidFill>
                <a:latin typeface="+mn-lt"/>
              </a:rPr>
              <a:t>T</a:t>
            </a:r>
            <a:r>
              <a:rPr lang="aa-ET" sz="2800" dirty="0">
                <a:solidFill>
                  <a:schemeClr val="accent4">
                    <a:lumMod val="20000"/>
                    <a:lumOff val="80000"/>
                  </a:schemeClr>
                </a:solidFill>
                <a:latin typeface="+mn-lt"/>
              </a:rPr>
              <a:t>echnique</a:t>
            </a:r>
            <a:endParaRPr lang="en-US" sz="2800" dirty="0">
              <a:solidFill>
                <a:schemeClr val="accent4">
                  <a:lumMod val="20000"/>
                  <a:lumOff val="80000"/>
                </a:schemeClr>
              </a:solidFill>
              <a:latin typeface="+mn-lt"/>
            </a:endParaRPr>
          </a:p>
        </p:txBody>
      </p:sp>
      <p:grpSp>
        <p:nvGrpSpPr>
          <p:cNvPr id="8" name="Group 7">
            <a:extLst>
              <a:ext uri="{FF2B5EF4-FFF2-40B4-BE49-F238E27FC236}">
                <a16:creationId xmlns:a16="http://schemas.microsoft.com/office/drawing/2014/main" id="{845B3A35-2C7F-415C-8D7E-E0AE9FD62CD2}"/>
              </a:ext>
            </a:extLst>
          </p:cNvPr>
          <p:cNvGrpSpPr/>
          <p:nvPr/>
        </p:nvGrpSpPr>
        <p:grpSpPr>
          <a:xfrm>
            <a:off x="4682314" y="1671421"/>
            <a:ext cx="7509686" cy="1852532"/>
            <a:chOff x="405715" y="2405835"/>
            <a:chExt cx="11582099" cy="2857138"/>
          </a:xfrm>
        </p:grpSpPr>
        <p:pic>
          <p:nvPicPr>
            <p:cNvPr id="9" name="Picture 8">
              <a:extLst>
                <a:ext uri="{FF2B5EF4-FFF2-40B4-BE49-F238E27FC236}">
                  <a16:creationId xmlns:a16="http://schemas.microsoft.com/office/drawing/2014/main" id="{253F6BC2-925C-422E-9B30-E345E9D12694}"/>
                </a:ext>
              </a:extLst>
            </p:cNvPr>
            <p:cNvPicPr>
              <a:picLocks noChangeAspect="1"/>
            </p:cNvPicPr>
            <p:nvPr/>
          </p:nvPicPr>
          <p:blipFill>
            <a:blip r:embed="rId3"/>
            <a:stretch>
              <a:fillRect/>
            </a:stretch>
          </p:blipFill>
          <p:spPr>
            <a:xfrm>
              <a:off x="405715" y="2405835"/>
              <a:ext cx="2971060" cy="2857138"/>
            </a:xfrm>
            <a:prstGeom prst="rect">
              <a:avLst/>
            </a:prstGeom>
          </p:spPr>
        </p:pic>
        <p:pic>
          <p:nvPicPr>
            <p:cNvPr id="10" name="Picture 9">
              <a:extLst>
                <a:ext uri="{FF2B5EF4-FFF2-40B4-BE49-F238E27FC236}">
                  <a16:creationId xmlns:a16="http://schemas.microsoft.com/office/drawing/2014/main" id="{CE790398-56C5-4AF5-9B7B-0A5E3F0D3866}"/>
                </a:ext>
              </a:extLst>
            </p:cNvPr>
            <p:cNvPicPr>
              <a:picLocks noChangeAspect="1"/>
            </p:cNvPicPr>
            <p:nvPr/>
          </p:nvPicPr>
          <p:blipFill>
            <a:blip r:embed="rId4"/>
            <a:stretch>
              <a:fillRect/>
            </a:stretch>
          </p:blipFill>
          <p:spPr>
            <a:xfrm>
              <a:off x="3576592" y="2714459"/>
              <a:ext cx="4104074" cy="2448157"/>
            </a:xfrm>
            <a:prstGeom prst="rect">
              <a:avLst/>
            </a:prstGeom>
          </p:spPr>
        </p:pic>
        <p:pic>
          <p:nvPicPr>
            <p:cNvPr id="11" name="Picture 10">
              <a:extLst>
                <a:ext uri="{FF2B5EF4-FFF2-40B4-BE49-F238E27FC236}">
                  <a16:creationId xmlns:a16="http://schemas.microsoft.com/office/drawing/2014/main" id="{4EA65417-85B0-46C1-82A7-F1D4265714AA}"/>
                </a:ext>
              </a:extLst>
            </p:cNvPr>
            <p:cNvPicPr>
              <a:picLocks noChangeAspect="1"/>
            </p:cNvPicPr>
            <p:nvPr/>
          </p:nvPicPr>
          <p:blipFill>
            <a:blip r:embed="rId5"/>
            <a:stretch>
              <a:fillRect/>
            </a:stretch>
          </p:blipFill>
          <p:spPr>
            <a:xfrm>
              <a:off x="7965440" y="2814817"/>
              <a:ext cx="4022374" cy="2250764"/>
            </a:xfrm>
            <a:prstGeom prst="rect">
              <a:avLst/>
            </a:prstGeom>
          </p:spPr>
        </p:pic>
      </p:grpSp>
      <p:pic>
        <p:nvPicPr>
          <p:cNvPr id="6" name="Picture 5">
            <a:extLst>
              <a:ext uri="{FF2B5EF4-FFF2-40B4-BE49-F238E27FC236}">
                <a16:creationId xmlns:a16="http://schemas.microsoft.com/office/drawing/2014/main" id="{049BA7FD-B34E-43FE-B31C-599697ED5BD9}"/>
              </a:ext>
            </a:extLst>
          </p:cNvPr>
          <p:cNvPicPr>
            <a:picLocks noChangeAspect="1"/>
          </p:cNvPicPr>
          <p:nvPr/>
        </p:nvPicPr>
        <p:blipFill rotWithShape="1">
          <a:blip r:embed="rId6"/>
          <a:srcRect r="65773"/>
          <a:stretch/>
        </p:blipFill>
        <p:spPr>
          <a:xfrm>
            <a:off x="4851032" y="3904456"/>
            <a:ext cx="1757680" cy="2587544"/>
          </a:xfrm>
          <a:prstGeom prst="rect">
            <a:avLst/>
          </a:prstGeom>
        </p:spPr>
      </p:pic>
      <p:sp>
        <p:nvSpPr>
          <p:cNvPr id="7" name="TextBox 6">
            <a:extLst>
              <a:ext uri="{FF2B5EF4-FFF2-40B4-BE49-F238E27FC236}">
                <a16:creationId xmlns:a16="http://schemas.microsoft.com/office/drawing/2014/main" id="{1620B3B7-F2AC-46B2-BBCB-6E8DC20F8D9F}"/>
              </a:ext>
            </a:extLst>
          </p:cNvPr>
          <p:cNvSpPr txBox="1"/>
          <p:nvPr/>
        </p:nvSpPr>
        <p:spPr>
          <a:xfrm>
            <a:off x="-38049" y="6596511"/>
            <a:ext cx="4639083" cy="276999"/>
          </a:xfrm>
          <a:prstGeom prst="rect">
            <a:avLst/>
          </a:prstGeom>
          <a:noFill/>
        </p:spPr>
        <p:txBody>
          <a:bodyPr wrap="square">
            <a:spAutoFit/>
          </a:bodyPr>
          <a:lstStyle/>
          <a:p>
            <a:pPr algn="r"/>
            <a:r>
              <a:rPr lang="aa-ET" sz="1200" b="0" i="0" dirty="0">
                <a:solidFill>
                  <a:schemeClr val="bg1">
                    <a:lumMod val="75000"/>
                  </a:schemeClr>
                </a:solidFill>
                <a:effectLst/>
              </a:rPr>
              <a:t>A</a:t>
            </a:r>
            <a:r>
              <a:rPr lang="en-US" sz="1200" b="0" i="0" dirty="0">
                <a:solidFill>
                  <a:schemeClr val="bg1">
                    <a:lumMod val="75000"/>
                  </a:schemeClr>
                </a:solidFill>
                <a:effectLst/>
              </a:rPr>
              <a:t>l</a:t>
            </a:r>
            <a:r>
              <a:rPr lang="aa-ET" sz="1200" b="0" i="0" dirty="0">
                <a:solidFill>
                  <a:schemeClr val="bg1">
                    <a:lumMod val="75000"/>
                  </a:schemeClr>
                </a:solidFill>
                <a:effectLst/>
              </a:rPr>
              <a:t>b</a:t>
            </a:r>
            <a:r>
              <a:rPr lang="en-US" sz="1200" b="0" i="0" dirty="0">
                <a:solidFill>
                  <a:schemeClr val="bg1">
                    <a:lumMod val="75000"/>
                  </a:schemeClr>
                </a:solidFill>
                <a:effectLst/>
              </a:rPr>
              <a:t>e</a:t>
            </a:r>
            <a:r>
              <a:rPr lang="aa-ET" sz="1200" b="0" i="0" dirty="0">
                <a:solidFill>
                  <a:schemeClr val="bg1">
                    <a:lumMod val="75000"/>
                  </a:schemeClr>
                </a:solidFill>
                <a:effectLst/>
              </a:rPr>
              <a:t>r</a:t>
            </a:r>
            <a:r>
              <a:rPr lang="en-US" sz="1200" b="0" i="0" dirty="0">
                <a:solidFill>
                  <a:schemeClr val="bg1">
                    <a:lumMod val="75000"/>
                  </a:schemeClr>
                </a:solidFill>
                <a:effectLst/>
              </a:rPr>
              <a:t>t</a:t>
            </a:r>
            <a:r>
              <a:rPr lang="aa-ET" sz="1200" b="0" i="0" dirty="0">
                <a:solidFill>
                  <a:schemeClr val="bg1">
                    <a:lumMod val="75000"/>
                  </a:schemeClr>
                </a:solidFill>
                <a:effectLst/>
              </a:rPr>
              <a:t>o </a:t>
            </a:r>
            <a:r>
              <a:rPr lang="en-US" sz="1200" b="0" i="0" dirty="0">
                <a:solidFill>
                  <a:schemeClr val="bg1">
                    <a:lumMod val="75000"/>
                  </a:schemeClr>
                </a:solidFill>
                <a:effectLst/>
              </a:rPr>
              <a:t>C</a:t>
            </a:r>
            <a:r>
              <a:rPr lang="aa-ET" sz="1200" b="0" i="0" dirty="0">
                <a:solidFill>
                  <a:schemeClr val="bg1">
                    <a:lumMod val="75000"/>
                  </a:schemeClr>
                </a:solidFill>
                <a:effectLst/>
              </a:rPr>
              <a:t>a</a:t>
            </a:r>
            <a:r>
              <a:rPr lang="en-US" sz="1200" b="0" i="0" dirty="0" err="1">
                <a:solidFill>
                  <a:schemeClr val="bg1">
                    <a:lumMod val="75000"/>
                  </a:schemeClr>
                </a:solidFill>
                <a:effectLst/>
              </a:rPr>
              <a:t>i</a:t>
            </a:r>
            <a:r>
              <a:rPr lang="aa-ET" sz="1200" b="0" i="0" dirty="0">
                <a:solidFill>
                  <a:schemeClr val="bg1">
                    <a:lumMod val="75000"/>
                  </a:schemeClr>
                </a:solidFill>
                <a:effectLst/>
              </a:rPr>
              <a:t>r</a:t>
            </a:r>
            <a:r>
              <a:rPr lang="en-US" sz="1200" b="0" i="0" dirty="0">
                <a:solidFill>
                  <a:schemeClr val="bg1">
                    <a:lumMod val="75000"/>
                  </a:schemeClr>
                </a:solidFill>
                <a:effectLst/>
              </a:rPr>
              <a:t>o</a:t>
            </a:r>
            <a:r>
              <a:rPr lang="aa-ET" sz="1200" b="0" i="0" dirty="0">
                <a:solidFill>
                  <a:schemeClr val="bg1">
                    <a:lumMod val="75000"/>
                  </a:schemeClr>
                </a:solidFill>
                <a:effectLst/>
              </a:rPr>
              <a:t> </a:t>
            </a:r>
            <a:r>
              <a:rPr lang="en-US" sz="1200" b="0" i="0" dirty="0">
                <a:solidFill>
                  <a:schemeClr val="bg1">
                    <a:lumMod val="75000"/>
                  </a:schemeClr>
                </a:solidFill>
                <a:effectLst/>
              </a:rPr>
              <a:t>H</a:t>
            </a:r>
            <a:r>
              <a:rPr lang="aa-ET" sz="1200" b="0" i="0" dirty="0">
                <a:solidFill>
                  <a:schemeClr val="bg1">
                    <a:lumMod val="75000"/>
                  </a:schemeClr>
                </a:solidFill>
                <a:effectLst/>
              </a:rPr>
              <a:t>o</a:t>
            </a:r>
            <a:r>
              <a:rPr lang="en-US" sz="1200" b="0" i="0" dirty="0">
                <a:solidFill>
                  <a:schemeClr val="bg1">
                    <a:lumMod val="75000"/>
                  </a:schemeClr>
                </a:solidFill>
                <a:effectLst/>
              </a:rPr>
              <a:t>w</a:t>
            </a:r>
            <a:r>
              <a:rPr lang="aa-ET" sz="1200" b="0" i="0" dirty="0">
                <a:solidFill>
                  <a:schemeClr val="bg1">
                    <a:lumMod val="75000"/>
                  </a:schemeClr>
                </a:solidFill>
                <a:effectLst/>
              </a:rPr>
              <a:t> </a:t>
            </a:r>
            <a:r>
              <a:rPr lang="en-US" sz="1200" b="0" i="0" dirty="0">
                <a:solidFill>
                  <a:schemeClr val="bg1">
                    <a:lumMod val="75000"/>
                  </a:schemeClr>
                </a:solidFill>
                <a:effectLst/>
              </a:rPr>
              <a:t>C</a:t>
            </a:r>
            <a:r>
              <a:rPr lang="aa-ET" sz="1200" b="0" i="0" dirty="0">
                <a:solidFill>
                  <a:schemeClr val="bg1">
                    <a:lumMod val="75000"/>
                  </a:schemeClr>
                </a:solidFill>
                <a:effectLst/>
              </a:rPr>
              <a:t>h</a:t>
            </a:r>
            <a:r>
              <a:rPr lang="en-US" sz="1200" b="0" i="0" dirty="0">
                <a:solidFill>
                  <a:schemeClr val="bg1">
                    <a:lumMod val="75000"/>
                  </a:schemeClr>
                </a:solidFill>
                <a:effectLst/>
              </a:rPr>
              <a:t>a</a:t>
            </a:r>
            <a:r>
              <a:rPr lang="aa-ET" sz="1200" b="0" i="0" dirty="0">
                <a:solidFill>
                  <a:schemeClr val="bg1">
                    <a:lumMod val="75000"/>
                  </a:schemeClr>
                </a:solidFill>
                <a:effectLst/>
              </a:rPr>
              <a:t>r</a:t>
            </a:r>
            <a:r>
              <a:rPr lang="en-US" sz="1200" b="0" i="0" dirty="0">
                <a:solidFill>
                  <a:schemeClr val="bg1">
                    <a:lumMod val="75000"/>
                  </a:schemeClr>
                </a:solidFill>
                <a:effectLst/>
              </a:rPr>
              <a:t>t</a:t>
            </a:r>
            <a:r>
              <a:rPr lang="aa-ET" sz="1200" b="0" i="0" dirty="0">
                <a:solidFill>
                  <a:schemeClr val="bg1">
                    <a:lumMod val="75000"/>
                  </a:schemeClr>
                </a:solidFill>
                <a:effectLst/>
              </a:rPr>
              <a:t>s </a:t>
            </a:r>
            <a:r>
              <a:rPr lang="en-US" sz="1200" b="0" i="0" dirty="0">
                <a:solidFill>
                  <a:schemeClr val="bg1">
                    <a:lumMod val="75000"/>
                  </a:schemeClr>
                </a:solidFill>
                <a:effectLst/>
              </a:rPr>
              <a:t>L</a:t>
            </a:r>
            <a:r>
              <a:rPr lang="aa-ET" sz="1200" b="0" i="0" dirty="0" err="1">
                <a:solidFill>
                  <a:schemeClr val="bg1">
                    <a:lumMod val="75000"/>
                  </a:schemeClr>
                </a:solidFill>
                <a:effectLst/>
              </a:rPr>
              <a:t>i</a:t>
            </a:r>
            <a:r>
              <a:rPr lang="en-US" sz="1200" b="0" i="0" dirty="0">
                <a:solidFill>
                  <a:schemeClr val="bg1">
                    <a:lumMod val="75000"/>
                  </a:schemeClr>
                </a:solidFill>
                <a:effectLst/>
              </a:rPr>
              <a:t>e</a:t>
            </a:r>
            <a:r>
              <a:rPr lang="aa-ET" sz="1200" b="0" i="0" dirty="0">
                <a:solidFill>
                  <a:schemeClr val="bg1">
                    <a:lumMod val="75000"/>
                  </a:schemeClr>
                </a:solidFill>
                <a:effectLst/>
              </a:rPr>
              <a:t>: </a:t>
            </a:r>
            <a:r>
              <a:rPr lang="en-US" sz="1200" b="0" i="0" dirty="0">
                <a:solidFill>
                  <a:schemeClr val="bg1">
                    <a:lumMod val="75000"/>
                  </a:schemeClr>
                </a:solidFill>
                <a:effectLst/>
              </a:rPr>
              <a:t>G</a:t>
            </a:r>
            <a:r>
              <a:rPr lang="aa-ET" sz="1200" b="0" i="0" dirty="0">
                <a:solidFill>
                  <a:schemeClr val="bg1">
                    <a:lumMod val="75000"/>
                  </a:schemeClr>
                </a:solidFill>
                <a:effectLst/>
              </a:rPr>
              <a:t>e</a:t>
            </a:r>
            <a:r>
              <a:rPr lang="en-US" sz="1200" b="0" i="0" dirty="0">
                <a:solidFill>
                  <a:schemeClr val="bg1">
                    <a:lumMod val="75000"/>
                  </a:schemeClr>
                </a:solidFill>
                <a:effectLst/>
              </a:rPr>
              <a:t>t</a:t>
            </a:r>
            <a:r>
              <a:rPr lang="aa-ET" sz="1200" b="0" i="0" dirty="0">
                <a:solidFill>
                  <a:schemeClr val="bg1">
                    <a:lumMod val="75000"/>
                  </a:schemeClr>
                </a:solidFill>
                <a:effectLst/>
              </a:rPr>
              <a:t>t</a:t>
            </a:r>
            <a:r>
              <a:rPr lang="en-US" sz="1200" b="0" i="0" dirty="0" err="1">
                <a:solidFill>
                  <a:schemeClr val="bg1">
                    <a:lumMod val="75000"/>
                  </a:schemeClr>
                </a:solidFill>
                <a:effectLst/>
              </a:rPr>
              <a:t>i</a:t>
            </a:r>
            <a:r>
              <a:rPr lang="aa-ET" sz="1200" b="0" i="0" dirty="0">
                <a:solidFill>
                  <a:schemeClr val="bg1">
                    <a:lumMod val="75000"/>
                  </a:schemeClr>
                </a:solidFill>
                <a:effectLst/>
              </a:rPr>
              <a:t>n</a:t>
            </a:r>
            <a:r>
              <a:rPr lang="en-US" sz="1200" b="0" i="0" dirty="0">
                <a:solidFill>
                  <a:schemeClr val="bg1">
                    <a:lumMod val="75000"/>
                  </a:schemeClr>
                </a:solidFill>
                <a:effectLst/>
              </a:rPr>
              <a:t>g</a:t>
            </a:r>
            <a:r>
              <a:rPr lang="aa-ET" sz="1200" b="0" i="0" dirty="0">
                <a:solidFill>
                  <a:schemeClr val="bg1">
                    <a:lumMod val="75000"/>
                  </a:schemeClr>
                </a:solidFill>
                <a:effectLst/>
              </a:rPr>
              <a:t> </a:t>
            </a:r>
            <a:r>
              <a:rPr lang="en-US" sz="1200" b="0" i="0" dirty="0">
                <a:solidFill>
                  <a:schemeClr val="bg1">
                    <a:lumMod val="75000"/>
                  </a:schemeClr>
                </a:solidFill>
                <a:effectLst/>
              </a:rPr>
              <a:t>s</a:t>
            </a:r>
            <a:r>
              <a:rPr lang="aa-ET" sz="1200" b="0" i="0" dirty="0">
                <a:solidFill>
                  <a:schemeClr val="bg1">
                    <a:lumMod val="75000"/>
                  </a:schemeClr>
                </a:solidFill>
                <a:effectLst/>
              </a:rPr>
              <a:t>m</a:t>
            </a:r>
            <a:r>
              <a:rPr lang="en-US" sz="1200" b="0" i="0" dirty="0">
                <a:solidFill>
                  <a:schemeClr val="bg1">
                    <a:lumMod val="75000"/>
                  </a:schemeClr>
                </a:solidFill>
                <a:effectLst/>
              </a:rPr>
              <a:t>a</a:t>
            </a:r>
            <a:r>
              <a:rPr lang="aa-ET" sz="1200" dirty="0" err="1">
                <a:solidFill>
                  <a:schemeClr val="bg1">
                    <a:lumMod val="75000"/>
                  </a:schemeClr>
                </a:solidFill>
              </a:rPr>
              <a:t>rter</a:t>
            </a:r>
            <a:r>
              <a:rPr lang="aa-ET" sz="1200" dirty="0">
                <a:solidFill>
                  <a:schemeClr val="bg1">
                    <a:lumMod val="75000"/>
                  </a:schemeClr>
                </a:solidFill>
              </a:rPr>
              <a:t> about visual information</a:t>
            </a:r>
            <a:endParaRPr lang="en-US" sz="1200" dirty="0">
              <a:solidFill>
                <a:schemeClr val="bg1">
                  <a:lumMod val="75000"/>
                </a:schemeClr>
              </a:solidFill>
            </a:endParaRPr>
          </a:p>
        </p:txBody>
      </p:sp>
      <p:pic>
        <p:nvPicPr>
          <p:cNvPr id="17" name="Picture 16">
            <a:extLst>
              <a:ext uri="{FF2B5EF4-FFF2-40B4-BE49-F238E27FC236}">
                <a16:creationId xmlns:a16="http://schemas.microsoft.com/office/drawing/2014/main" id="{6D69BD1C-5CA0-43AE-AE86-BDF35CE94AC0}"/>
              </a:ext>
            </a:extLst>
          </p:cNvPr>
          <p:cNvPicPr>
            <a:picLocks noChangeAspect="1"/>
          </p:cNvPicPr>
          <p:nvPr/>
        </p:nvPicPr>
        <p:blipFill rotWithShape="1">
          <a:blip r:embed="rId6"/>
          <a:srcRect l="33040" r="37061"/>
          <a:stretch/>
        </p:blipFill>
        <p:spPr>
          <a:xfrm>
            <a:off x="7325195" y="3904456"/>
            <a:ext cx="1535459" cy="2587544"/>
          </a:xfrm>
          <a:prstGeom prst="rect">
            <a:avLst/>
          </a:prstGeom>
        </p:spPr>
      </p:pic>
      <p:pic>
        <p:nvPicPr>
          <p:cNvPr id="18" name="Picture 17">
            <a:extLst>
              <a:ext uri="{FF2B5EF4-FFF2-40B4-BE49-F238E27FC236}">
                <a16:creationId xmlns:a16="http://schemas.microsoft.com/office/drawing/2014/main" id="{2986B6A7-E260-48AC-8F77-C9AED23A9163}"/>
              </a:ext>
            </a:extLst>
          </p:cNvPr>
          <p:cNvPicPr>
            <a:picLocks noChangeAspect="1"/>
          </p:cNvPicPr>
          <p:nvPr/>
        </p:nvPicPr>
        <p:blipFill rotWithShape="1">
          <a:blip r:embed="rId6"/>
          <a:srcRect l="63567"/>
          <a:stretch/>
        </p:blipFill>
        <p:spPr>
          <a:xfrm>
            <a:off x="9766824" y="3859294"/>
            <a:ext cx="1870977" cy="2587544"/>
          </a:xfrm>
          <a:prstGeom prst="rect">
            <a:avLst/>
          </a:prstGeom>
        </p:spPr>
      </p:pic>
    </p:spTree>
    <p:extLst>
      <p:ext uri="{BB962C8B-B14F-4D97-AF65-F5344CB8AC3E}">
        <p14:creationId xmlns:p14="http://schemas.microsoft.com/office/powerpoint/2010/main" val="630829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2B12D2-33C4-4825-AD00-B4CDB99DDE16}"/>
              </a:ext>
            </a:extLst>
          </p:cNvPr>
          <p:cNvPicPr>
            <a:picLocks noChangeAspect="1"/>
          </p:cNvPicPr>
          <p:nvPr/>
        </p:nvPicPr>
        <p:blipFill rotWithShape="1">
          <a:blip r:embed="rId2"/>
          <a:srcRect t="1511" r="24274" b="23237"/>
          <a:stretch/>
        </p:blipFill>
        <p:spPr>
          <a:xfrm>
            <a:off x="1104799" y="1985997"/>
            <a:ext cx="4691184" cy="4332838"/>
          </a:xfrm>
          <a:prstGeom prst="rect">
            <a:avLst/>
          </a:prstGeom>
        </p:spPr>
      </p:pic>
      <p:sp>
        <p:nvSpPr>
          <p:cNvPr id="2" name="Title 1">
            <a:extLst>
              <a:ext uri="{FF2B5EF4-FFF2-40B4-BE49-F238E27FC236}">
                <a16:creationId xmlns:a16="http://schemas.microsoft.com/office/drawing/2014/main" id="{3947C6BD-501D-485D-A384-663EE9A10D10}"/>
              </a:ext>
            </a:extLst>
          </p:cNvPr>
          <p:cNvSpPr>
            <a:spLocks noGrp="1"/>
          </p:cNvSpPr>
          <p:nvPr>
            <p:ph type="title"/>
          </p:nvPr>
        </p:nvSpPr>
        <p:spPr/>
        <p:txBody>
          <a:bodyPr>
            <a:normAutofit/>
          </a:bodyPr>
          <a:lstStyle/>
          <a:p>
            <a:r>
              <a:rPr lang="en-US" sz="4400" b="1" dirty="0">
                <a:solidFill>
                  <a:srgbClr val="000000"/>
                </a:solidFill>
                <a:latin typeface="LiberationSerif-Bold"/>
              </a:rPr>
              <a:t>Label a Data Point</a:t>
            </a:r>
            <a:endParaRPr lang="en-US" sz="4400" dirty="0"/>
          </a:p>
        </p:txBody>
      </p:sp>
      <p:sp>
        <p:nvSpPr>
          <p:cNvPr id="3" name="Slide Number Placeholder 2">
            <a:extLst>
              <a:ext uri="{FF2B5EF4-FFF2-40B4-BE49-F238E27FC236}">
                <a16:creationId xmlns:a16="http://schemas.microsoft.com/office/drawing/2014/main" id="{4DE6D6F1-39F5-44A2-9411-9E5A77F61830}"/>
              </a:ext>
            </a:extLst>
          </p:cNvPr>
          <p:cNvSpPr>
            <a:spLocks noGrp="1"/>
          </p:cNvSpPr>
          <p:nvPr>
            <p:ph type="sldNum" sz="quarter" idx="12"/>
          </p:nvPr>
        </p:nvSpPr>
        <p:spPr/>
        <p:txBody>
          <a:bodyPr/>
          <a:lstStyle/>
          <a:p>
            <a:fld id="{3A98EE3D-8CD1-4C3F-BD1C-C98C9596463C}" type="slidenum">
              <a:rPr lang="en-US" smtClean="0"/>
              <a:t>40</a:t>
            </a:fld>
            <a:endParaRPr lang="en-US" dirty="0"/>
          </a:p>
        </p:txBody>
      </p:sp>
      <p:sp>
        <p:nvSpPr>
          <p:cNvPr id="19" name="TextBox 18">
            <a:extLst>
              <a:ext uri="{FF2B5EF4-FFF2-40B4-BE49-F238E27FC236}">
                <a16:creationId xmlns:a16="http://schemas.microsoft.com/office/drawing/2014/main" id="{B0EFE3A4-5E3F-418B-AF10-3D47F6479A8F}"/>
              </a:ext>
            </a:extLst>
          </p:cNvPr>
          <p:cNvSpPr txBox="1"/>
          <p:nvPr/>
        </p:nvSpPr>
        <p:spPr>
          <a:xfrm>
            <a:off x="43231" y="6480232"/>
            <a:ext cx="2861899" cy="276999"/>
          </a:xfrm>
          <a:prstGeom prst="rect">
            <a:avLst/>
          </a:prstGeom>
          <a:noFill/>
        </p:spPr>
        <p:txBody>
          <a:bodyPr wrap="square">
            <a:spAutoFit/>
          </a:bodyPr>
          <a:lstStyle/>
          <a:p>
            <a:r>
              <a:rPr lang="en-US" sz="1200" b="1" i="0" kern="1200" dirty="0">
                <a:solidFill>
                  <a:schemeClr val="tx1">
                    <a:lumMod val="50000"/>
                    <a:lumOff val="50000"/>
                  </a:schemeClr>
                </a:solidFill>
                <a:effectLst/>
                <a:latin typeface="+mn-lt"/>
                <a:ea typeface="+mn-ea"/>
                <a:cs typeface="+mn-cs"/>
              </a:rPr>
              <a:t>© 2019 by Nancy Duarte</a:t>
            </a:r>
            <a:r>
              <a:rPr lang="aa-ET" sz="1200" b="1" i="0" kern="1200" dirty="0">
                <a:solidFill>
                  <a:schemeClr val="tx1">
                    <a:lumMod val="50000"/>
                    <a:lumOff val="50000"/>
                  </a:schemeClr>
                </a:solidFill>
                <a:effectLst/>
                <a:latin typeface="+mn-lt"/>
                <a:ea typeface="+mn-ea"/>
                <a:cs typeface="+mn-cs"/>
              </a:rPr>
              <a:t> “Data Story”</a:t>
            </a:r>
            <a:endParaRPr lang="en-US" sz="1200" dirty="0">
              <a:solidFill>
                <a:schemeClr val="tx1">
                  <a:lumMod val="50000"/>
                  <a:lumOff val="50000"/>
                </a:schemeClr>
              </a:solidFill>
            </a:endParaRPr>
          </a:p>
        </p:txBody>
      </p:sp>
      <p:pic>
        <p:nvPicPr>
          <p:cNvPr id="6" name="Picture 5">
            <a:extLst>
              <a:ext uri="{FF2B5EF4-FFF2-40B4-BE49-F238E27FC236}">
                <a16:creationId xmlns:a16="http://schemas.microsoft.com/office/drawing/2014/main" id="{8C4CFE07-6F3B-41E5-9A0D-96093B863B30}"/>
              </a:ext>
            </a:extLst>
          </p:cNvPr>
          <p:cNvPicPr>
            <a:picLocks noChangeAspect="1"/>
          </p:cNvPicPr>
          <p:nvPr/>
        </p:nvPicPr>
        <p:blipFill>
          <a:blip r:embed="rId3">
            <a:lum bright="70000" contrast="-70000"/>
          </a:blip>
          <a:stretch>
            <a:fillRect/>
          </a:stretch>
        </p:blipFill>
        <p:spPr>
          <a:xfrm>
            <a:off x="632489" y="240262"/>
            <a:ext cx="653540" cy="653540"/>
          </a:xfrm>
          <a:prstGeom prst="rect">
            <a:avLst/>
          </a:prstGeom>
        </p:spPr>
      </p:pic>
      <p:pic>
        <p:nvPicPr>
          <p:cNvPr id="8" name="Picture 7">
            <a:extLst>
              <a:ext uri="{FF2B5EF4-FFF2-40B4-BE49-F238E27FC236}">
                <a16:creationId xmlns:a16="http://schemas.microsoft.com/office/drawing/2014/main" id="{D6D35797-90ED-4BDF-A957-4DD4A9C583FA}"/>
              </a:ext>
            </a:extLst>
          </p:cNvPr>
          <p:cNvPicPr>
            <a:picLocks noChangeAspect="1"/>
          </p:cNvPicPr>
          <p:nvPr/>
        </p:nvPicPr>
        <p:blipFill>
          <a:blip r:embed="rId4"/>
          <a:stretch>
            <a:fillRect/>
          </a:stretch>
        </p:blipFill>
        <p:spPr>
          <a:xfrm>
            <a:off x="1352550" y="240262"/>
            <a:ext cx="653540" cy="653540"/>
          </a:xfrm>
          <a:prstGeom prst="rect">
            <a:avLst/>
          </a:prstGeom>
        </p:spPr>
      </p:pic>
      <p:pic>
        <p:nvPicPr>
          <p:cNvPr id="10" name="Picture 9">
            <a:extLst>
              <a:ext uri="{FF2B5EF4-FFF2-40B4-BE49-F238E27FC236}">
                <a16:creationId xmlns:a16="http://schemas.microsoft.com/office/drawing/2014/main" id="{4154A449-7491-4431-ABFC-A7BBE4556195}"/>
              </a:ext>
            </a:extLst>
          </p:cNvPr>
          <p:cNvPicPr>
            <a:picLocks noChangeAspect="1"/>
          </p:cNvPicPr>
          <p:nvPr/>
        </p:nvPicPr>
        <p:blipFill>
          <a:blip r:embed="rId5">
            <a:lum bright="70000" contrast="-70000"/>
          </a:blip>
          <a:stretch>
            <a:fillRect/>
          </a:stretch>
        </p:blipFill>
        <p:spPr>
          <a:xfrm>
            <a:off x="2072611" y="240262"/>
            <a:ext cx="653540" cy="653540"/>
          </a:xfrm>
          <a:prstGeom prst="rect">
            <a:avLst/>
          </a:prstGeom>
        </p:spPr>
      </p:pic>
      <p:pic>
        <p:nvPicPr>
          <p:cNvPr id="13" name="Picture 12">
            <a:extLst>
              <a:ext uri="{FF2B5EF4-FFF2-40B4-BE49-F238E27FC236}">
                <a16:creationId xmlns:a16="http://schemas.microsoft.com/office/drawing/2014/main" id="{C431AC31-647E-40A1-9746-4A53A3F49790}"/>
              </a:ext>
            </a:extLst>
          </p:cNvPr>
          <p:cNvPicPr>
            <a:picLocks noChangeAspect="1"/>
          </p:cNvPicPr>
          <p:nvPr/>
        </p:nvPicPr>
        <p:blipFill>
          <a:blip r:embed="rId6">
            <a:lum bright="70000" contrast="-70000"/>
          </a:blip>
          <a:stretch>
            <a:fillRect/>
          </a:stretch>
        </p:blipFill>
        <p:spPr>
          <a:xfrm>
            <a:off x="2792672" y="240262"/>
            <a:ext cx="653540" cy="653540"/>
          </a:xfrm>
          <a:prstGeom prst="rect">
            <a:avLst/>
          </a:prstGeom>
        </p:spPr>
      </p:pic>
      <p:pic>
        <p:nvPicPr>
          <p:cNvPr id="15" name="Picture 14">
            <a:extLst>
              <a:ext uri="{FF2B5EF4-FFF2-40B4-BE49-F238E27FC236}">
                <a16:creationId xmlns:a16="http://schemas.microsoft.com/office/drawing/2014/main" id="{AE44F929-C008-462B-9F45-6246D93FCA94}"/>
              </a:ext>
            </a:extLst>
          </p:cNvPr>
          <p:cNvPicPr>
            <a:picLocks noChangeAspect="1"/>
          </p:cNvPicPr>
          <p:nvPr/>
        </p:nvPicPr>
        <p:blipFill>
          <a:blip r:embed="rId7">
            <a:lum bright="70000" contrast="-70000"/>
          </a:blip>
          <a:stretch>
            <a:fillRect/>
          </a:stretch>
        </p:blipFill>
        <p:spPr>
          <a:xfrm>
            <a:off x="3512733" y="240262"/>
            <a:ext cx="746903" cy="653540"/>
          </a:xfrm>
          <a:prstGeom prst="rect">
            <a:avLst/>
          </a:prstGeom>
        </p:spPr>
      </p:pic>
      <p:sp>
        <p:nvSpPr>
          <p:cNvPr id="9" name="Rectangle 8">
            <a:extLst>
              <a:ext uri="{FF2B5EF4-FFF2-40B4-BE49-F238E27FC236}">
                <a16:creationId xmlns:a16="http://schemas.microsoft.com/office/drawing/2014/main" id="{2EC2B842-5BDC-42DD-941B-A3E30756A06E}"/>
              </a:ext>
            </a:extLst>
          </p:cNvPr>
          <p:cNvSpPr/>
          <p:nvPr/>
        </p:nvSpPr>
        <p:spPr>
          <a:xfrm>
            <a:off x="1323975" y="206376"/>
            <a:ext cx="720726" cy="65354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CF866B-DABB-4C5F-9F44-87264E3A30F6}"/>
              </a:ext>
            </a:extLst>
          </p:cNvPr>
          <p:cNvPicPr>
            <a:picLocks noChangeAspect="1"/>
          </p:cNvPicPr>
          <p:nvPr/>
        </p:nvPicPr>
        <p:blipFill rotWithShape="1">
          <a:blip r:embed="rId8"/>
          <a:srcRect l="13909" t="16561" r="19907"/>
          <a:stretch/>
        </p:blipFill>
        <p:spPr>
          <a:xfrm>
            <a:off x="6268439" y="2987039"/>
            <a:ext cx="5100320" cy="2993263"/>
          </a:xfrm>
          <a:prstGeom prst="rect">
            <a:avLst/>
          </a:prstGeom>
        </p:spPr>
      </p:pic>
      <p:sp>
        <p:nvSpPr>
          <p:cNvPr id="5" name="TextBox 4">
            <a:extLst>
              <a:ext uri="{FF2B5EF4-FFF2-40B4-BE49-F238E27FC236}">
                <a16:creationId xmlns:a16="http://schemas.microsoft.com/office/drawing/2014/main" id="{6BBB8924-FA58-4068-9C93-6AC6A5BF0CC1}"/>
              </a:ext>
            </a:extLst>
          </p:cNvPr>
          <p:cNvSpPr txBox="1"/>
          <p:nvPr/>
        </p:nvSpPr>
        <p:spPr>
          <a:xfrm>
            <a:off x="10633129" y="3363267"/>
            <a:ext cx="1035861" cy="461665"/>
          </a:xfrm>
          <a:prstGeom prst="rect">
            <a:avLst/>
          </a:prstGeom>
          <a:noFill/>
        </p:spPr>
        <p:txBody>
          <a:bodyPr wrap="none" rtlCol="0">
            <a:spAutoFit/>
          </a:bodyPr>
          <a:lstStyle/>
          <a:p>
            <a:r>
              <a:rPr lang="aa-ET" sz="2400" b="1" dirty="0">
                <a:solidFill>
                  <a:srgbClr val="D71B28"/>
                </a:solidFill>
              </a:rPr>
              <a:t>24</a:t>
            </a:r>
            <a:r>
              <a:rPr lang="aa-ET" b="1" dirty="0">
                <a:solidFill>
                  <a:srgbClr val="D71B28"/>
                </a:solidFill>
              </a:rPr>
              <a:t> (5</a:t>
            </a:r>
            <a:r>
              <a:rPr lang="aa-ET" sz="1600" b="1" dirty="0">
                <a:solidFill>
                  <a:srgbClr val="D71B28"/>
                </a:solidFill>
              </a:rPr>
              <a:t>%</a:t>
            </a:r>
            <a:r>
              <a:rPr lang="aa-ET" b="1" dirty="0">
                <a:solidFill>
                  <a:srgbClr val="D71B28"/>
                </a:solidFill>
              </a:rPr>
              <a:t>)</a:t>
            </a:r>
            <a:endParaRPr lang="en-US" sz="2400" b="1" dirty="0">
              <a:solidFill>
                <a:srgbClr val="D71B28"/>
              </a:solidFill>
            </a:endParaRPr>
          </a:p>
        </p:txBody>
      </p:sp>
    </p:spTree>
    <p:extLst>
      <p:ext uri="{BB962C8B-B14F-4D97-AF65-F5344CB8AC3E}">
        <p14:creationId xmlns:p14="http://schemas.microsoft.com/office/powerpoint/2010/main" val="14600877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7C6BD-501D-485D-A384-663EE9A10D10}"/>
              </a:ext>
            </a:extLst>
          </p:cNvPr>
          <p:cNvSpPr>
            <a:spLocks noGrp="1"/>
          </p:cNvSpPr>
          <p:nvPr>
            <p:ph type="title"/>
          </p:nvPr>
        </p:nvSpPr>
        <p:spPr/>
        <p:txBody>
          <a:bodyPr>
            <a:normAutofit/>
          </a:bodyPr>
          <a:lstStyle/>
          <a:p>
            <a:r>
              <a:rPr lang="en-US" sz="4400" b="1" dirty="0">
                <a:solidFill>
                  <a:srgbClr val="000000"/>
                </a:solidFill>
                <a:latin typeface="LiberationSerif-Bold"/>
              </a:rPr>
              <a:t>Bracket Data</a:t>
            </a:r>
            <a:endParaRPr lang="en-US" sz="4400" dirty="0"/>
          </a:p>
        </p:txBody>
      </p:sp>
      <p:sp>
        <p:nvSpPr>
          <p:cNvPr id="3" name="Slide Number Placeholder 2">
            <a:extLst>
              <a:ext uri="{FF2B5EF4-FFF2-40B4-BE49-F238E27FC236}">
                <a16:creationId xmlns:a16="http://schemas.microsoft.com/office/drawing/2014/main" id="{4DE6D6F1-39F5-44A2-9411-9E5A77F61830}"/>
              </a:ext>
            </a:extLst>
          </p:cNvPr>
          <p:cNvSpPr>
            <a:spLocks noGrp="1"/>
          </p:cNvSpPr>
          <p:nvPr>
            <p:ph type="sldNum" sz="quarter" idx="12"/>
          </p:nvPr>
        </p:nvSpPr>
        <p:spPr/>
        <p:txBody>
          <a:bodyPr/>
          <a:lstStyle/>
          <a:p>
            <a:fld id="{3A98EE3D-8CD1-4C3F-BD1C-C98C9596463C}" type="slidenum">
              <a:rPr lang="en-US" smtClean="0"/>
              <a:t>41</a:t>
            </a:fld>
            <a:endParaRPr lang="en-US" dirty="0"/>
          </a:p>
        </p:txBody>
      </p:sp>
      <p:sp>
        <p:nvSpPr>
          <p:cNvPr id="19" name="TextBox 18">
            <a:extLst>
              <a:ext uri="{FF2B5EF4-FFF2-40B4-BE49-F238E27FC236}">
                <a16:creationId xmlns:a16="http://schemas.microsoft.com/office/drawing/2014/main" id="{B0EFE3A4-5E3F-418B-AF10-3D47F6479A8F}"/>
              </a:ext>
            </a:extLst>
          </p:cNvPr>
          <p:cNvSpPr txBox="1"/>
          <p:nvPr/>
        </p:nvSpPr>
        <p:spPr>
          <a:xfrm>
            <a:off x="43231" y="6480232"/>
            <a:ext cx="2861899" cy="276999"/>
          </a:xfrm>
          <a:prstGeom prst="rect">
            <a:avLst/>
          </a:prstGeom>
          <a:noFill/>
        </p:spPr>
        <p:txBody>
          <a:bodyPr wrap="square">
            <a:spAutoFit/>
          </a:bodyPr>
          <a:lstStyle/>
          <a:p>
            <a:r>
              <a:rPr lang="en-US" sz="1200" b="1" i="0" kern="1200" dirty="0">
                <a:solidFill>
                  <a:schemeClr val="tx1">
                    <a:lumMod val="50000"/>
                    <a:lumOff val="50000"/>
                  </a:schemeClr>
                </a:solidFill>
                <a:effectLst/>
                <a:latin typeface="+mn-lt"/>
                <a:ea typeface="+mn-ea"/>
                <a:cs typeface="+mn-cs"/>
              </a:rPr>
              <a:t>© 2019 by Nancy Duarte</a:t>
            </a:r>
            <a:r>
              <a:rPr lang="aa-ET" sz="1200" b="1" i="0" kern="1200" dirty="0">
                <a:solidFill>
                  <a:schemeClr val="tx1">
                    <a:lumMod val="50000"/>
                    <a:lumOff val="50000"/>
                  </a:schemeClr>
                </a:solidFill>
                <a:effectLst/>
                <a:latin typeface="+mn-lt"/>
                <a:ea typeface="+mn-ea"/>
                <a:cs typeface="+mn-cs"/>
              </a:rPr>
              <a:t> “Data Story”</a:t>
            </a:r>
            <a:endParaRPr lang="en-US" sz="1200" dirty="0">
              <a:solidFill>
                <a:schemeClr val="tx1">
                  <a:lumMod val="50000"/>
                  <a:lumOff val="50000"/>
                </a:schemeClr>
              </a:solidFill>
            </a:endParaRPr>
          </a:p>
        </p:txBody>
      </p:sp>
      <p:pic>
        <p:nvPicPr>
          <p:cNvPr id="6" name="Picture 5">
            <a:extLst>
              <a:ext uri="{FF2B5EF4-FFF2-40B4-BE49-F238E27FC236}">
                <a16:creationId xmlns:a16="http://schemas.microsoft.com/office/drawing/2014/main" id="{8C4CFE07-6F3B-41E5-9A0D-96093B863B30}"/>
              </a:ext>
            </a:extLst>
          </p:cNvPr>
          <p:cNvPicPr>
            <a:picLocks noChangeAspect="1"/>
          </p:cNvPicPr>
          <p:nvPr/>
        </p:nvPicPr>
        <p:blipFill>
          <a:blip r:embed="rId2">
            <a:lum bright="70000" contrast="-70000"/>
          </a:blip>
          <a:stretch>
            <a:fillRect/>
          </a:stretch>
        </p:blipFill>
        <p:spPr>
          <a:xfrm>
            <a:off x="632489" y="240262"/>
            <a:ext cx="653540" cy="653540"/>
          </a:xfrm>
          <a:prstGeom prst="rect">
            <a:avLst/>
          </a:prstGeom>
        </p:spPr>
      </p:pic>
      <p:pic>
        <p:nvPicPr>
          <p:cNvPr id="8" name="Picture 7">
            <a:extLst>
              <a:ext uri="{FF2B5EF4-FFF2-40B4-BE49-F238E27FC236}">
                <a16:creationId xmlns:a16="http://schemas.microsoft.com/office/drawing/2014/main" id="{D6D35797-90ED-4BDF-A957-4DD4A9C583FA}"/>
              </a:ext>
            </a:extLst>
          </p:cNvPr>
          <p:cNvPicPr>
            <a:picLocks noChangeAspect="1"/>
          </p:cNvPicPr>
          <p:nvPr/>
        </p:nvPicPr>
        <p:blipFill>
          <a:blip r:embed="rId3">
            <a:lum bright="70000" contrast="-70000"/>
          </a:blip>
          <a:stretch>
            <a:fillRect/>
          </a:stretch>
        </p:blipFill>
        <p:spPr>
          <a:xfrm>
            <a:off x="1352550" y="240262"/>
            <a:ext cx="653540" cy="653540"/>
          </a:xfrm>
          <a:prstGeom prst="rect">
            <a:avLst/>
          </a:prstGeom>
        </p:spPr>
      </p:pic>
      <p:pic>
        <p:nvPicPr>
          <p:cNvPr id="10" name="Picture 9">
            <a:extLst>
              <a:ext uri="{FF2B5EF4-FFF2-40B4-BE49-F238E27FC236}">
                <a16:creationId xmlns:a16="http://schemas.microsoft.com/office/drawing/2014/main" id="{4154A449-7491-4431-ABFC-A7BBE4556195}"/>
              </a:ext>
            </a:extLst>
          </p:cNvPr>
          <p:cNvPicPr>
            <a:picLocks noChangeAspect="1"/>
          </p:cNvPicPr>
          <p:nvPr/>
        </p:nvPicPr>
        <p:blipFill>
          <a:blip r:embed="rId4"/>
          <a:stretch>
            <a:fillRect/>
          </a:stretch>
        </p:blipFill>
        <p:spPr>
          <a:xfrm>
            <a:off x="2072611" y="240262"/>
            <a:ext cx="653540" cy="653540"/>
          </a:xfrm>
          <a:prstGeom prst="rect">
            <a:avLst/>
          </a:prstGeom>
        </p:spPr>
      </p:pic>
      <p:pic>
        <p:nvPicPr>
          <p:cNvPr id="13" name="Picture 12">
            <a:extLst>
              <a:ext uri="{FF2B5EF4-FFF2-40B4-BE49-F238E27FC236}">
                <a16:creationId xmlns:a16="http://schemas.microsoft.com/office/drawing/2014/main" id="{C431AC31-647E-40A1-9746-4A53A3F49790}"/>
              </a:ext>
            </a:extLst>
          </p:cNvPr>
          <p:cNvPicPr>
            <a:picLocks noChangeAspect="1"/>
          </p:cNvPicPr>
          <p:nvPr/>
        </p:nvPicPr>
        <p:blipFill>
          <a:blip r:embed="rId5">
            <a:lum bright="70000" contrast="-70000"/>
          </a:blip>
          <a:stretch>
            <a:fillRect/>
          </a:stretch>
        </p:blipFill>
        <p:spPr>
          <a:xfrm>
            <a:off x="2792672" y="240262"/>
            <a:ext cx="653540" cy="653540"/>
          </a:xfrm>
          <a:prstGeom prst="rect">
            <a:avLst/>
          </a:prstGeom>
        </p:spPr>
      </p:pic>
      <p:pic>
        <p:nvPicPr>
          <p:cNvPr id="15" name="Picture 14">
            <a:extLst>
              <a:ext uri="{FF2B5EF4-FFF2-40B4-BE49-F238E27FC236}">
                <a16:creationId xmlns:a16="http://schemas.microsoft.com/office/drawing/2014/main" id="{AE44F929-C008-462B-9F45-6246D93FCA94}"/>
              </a:ext>
            </a:extLst>
          </p:cNvPr>
          <p:cNvPicPr>
            <a:picLocks noChangeAspect="1"/>
          </p:cNvPicPr>
          <p:nvPr/>
        </p:nvPicPr>
        <p:blipFill>
          <a:blip r:embed="rId6">
            <a:lum bright="70000" contrast="-70000"/>
          </a:blip>
          <a:stretch>
            <a:fillRect/>
          </a:stretch>
        </p:blipFill>
        <p:spPr>
          <a:xfrm>
            <a:off x="3512733" y="240262"/>
            <a:ext cx="746903" cy="653540"/>
          </a:xfrm>
          <a:prstGeom prst="rect">
            <a:avLst/>
          </a:prstGeom>
        </p:spPr>
      </p:pic>
      <p:sp>
        <p:nvSpPr>
          <p:cNvPr id="9" name="Rectangle 8">
            <a:extLst>
              <a:ext uri="{FF2B5EF4-FFF2-40B4-BE49-F238E27FC236}">
                <a16:creationId xmlns:a16="http://schemas.microsoft.com/office/drawing/2014/main" id="{2EC2B842-5BDC-42DD-941B-A3E30756A06E}"/>
              </a:ext>
            </a:extLst>
          </p:cNvPr>
          <p:cNvSpPr/>
          <p:nvPr/>
        </p:nvSpPr>
        <p:spPr>
          <a:xfrm>
            <a:off x="2038686" y="206376"/>
            <a:ext cx="720726" cy="65354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7B855C1-E878-4DF0-9A73-3D1A8370A548}"/>
              </a:ext>
            </a:extLst>
          </p:cNvPr>
          <p:cNvPicPr>
            <a:picLocks noChangeAspect="1"/>
          </p:cNvPicPr>
          <p:nvPr/>
        </p:nvPicPr>
        <p:blipFill rotWithShape="1">
          <a:blip r:embed="rId7"/>
          <a:srcRect b="26172"/>
          <a:stretch/>
        </p:blipFill>
        <p:spPr>
          <a:xfrm>
            <a:off x="1054840" y="2019883"/>
            <a:ext cx="4915786" cy="4333500"/>
          </a:xfrm>
          <a:prstGeom prst="rect">
            <a:avLst/>
          </a:prstGeom>
        </p:spPr>
      </p:pic>
      <p:sp>
        <p:nvSpPr>
          <p:cNvPr id="16" name="TextBox 15">
            <a:extLst>
              <a:ext uri="{FF2B5EF4-FFF2-40B4-BE49-F238E27FC236}">
                <a16:creationId xmlns:a16="http://schemas.microsoft.com/office/drawing/2014/main" id="{CFFA946F-8B4E-4CA5-9807-BD940AB030EE}"/>
              </a:ext>
            </a:extLst>
          </p:cNvPr>
          <p:cNvSpPr txBox="1"/>
          <p:nvPr/>
        </p:nvSpPr>
        <p:spPr>
          <a:xfrm>
            <a:off x="6486006" y="3771134"/>
            <a:ext cx="5272758" cy="830997"/>
          </a:xfrm>
          <a:prstGeom prst="rect">
            <a:avLst/>
          </a:prstGeom>
          <a:noFill/>
        </p:spPr>
        <p:txBody>
          <a:bodyPr wrap="square">
            <a:spAutoFit/>
          </a:bodyPr>
          <a:lstStyle/>
          <a:p>
            <a:r>
              <a:rPr lang="en-US" sz="2400" dirty="0">
                <a:solidFill>
                  <a:schemeClr val="tx1">
                    <a:lumMod val="65000"/>
                    <a:lumOff val="35000"/>
                  </a:schemeClr>
                </a:solidFill>
              </a:rPr>
              <a:t>Visually connect two data points and then add, subtract, or calculate a </a:t>
            </a:r>
            <a:r>
              <a:rPr lang="en-US" sz="2400" b="1" dirty="0">
                <a:solidFill>
                  <a:srgbClr val="17BED2"/>
                </a:solidFill>
              </a:rPr>
              <a:t>multiple</a:t>
            </a:r>
            <a:r>
              <a:rPr lang="en-US" sz="2400" dirty="0">
                <a:solidFill>
                  <a:schemeClr val="tx1">
                    <a:lumMod val="65000"/>
                    <a:lumOff val="35000"/>
                  </a:schemeClr>
                </a:solidFill>
              </a:rPr>
              <a:t>. </a:t>
            </a:r>
          </a:p>
        </p:txBody>
      </p:sp>
    </p:spTree>
    <p:extLst>
      <p:ext uri="{BB962C8B-B14F-4D97-AF65-F5344CB8AC3E}">
        <p14:creationId xmlns:p14="http://schemas.microsoft.com/office/powerpoint/2010/main" val="35180090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7C6BD-501D-485D-A384-663EE9A10D10}"/>
              </a:ext>
            </a:extLst>
          </p:cNvPr>
          <p:cNvSpPr>
            <a:spLocks noGrp="1"/>
          </p:cNvSpPr>
          <p:nvPr>
            <p:ph type="title"/>
          </p:nvPr>
        </p:nvSpPr>
        <p:spPr/>
        <p:txBody>
          <a:bodyPr>
            <a:normAutofit/>
          </a:bodyPr>
          <a:lstStyle/>
          <a:p>
            <a:r>
              <a:rPr lang="en-US" sz="4400" b="1" dirty="0">
                <a:solidFill>
                  <a:srgbClr val="000000"/>
                </a:solidFill>
                <a:latin typeface="LiberationSerif-Bold"/>
              </a:rPr>
              <a:t>Bracket Data</a:t>
            </a:r>
            <a:endParaRPr lang="en-US" sz="4400" dirty="0"/>
          </a:p>
        </p:txBody>
      </p:sp>
      <p:sp>
        <p:nvSpPr>
          <p:cNvPr id="3" name="Slide Number Placeholder 2">
            <a:extLst>
              <a:ext uri="{FF2B5EF4-FFF2-40B4-BE49-F238E27FC236}">
                <a16:creationId xmlns:a16="http://schemas.microsoft.com/office/drawing/2014/main" id="{4DE6D6F1-39F5-44A2-9411-9E5A77F61830}"/>
              </a:ext>
            </a:extLst>
          </p:cNvPr>
          <p:cNvSpPr>
            <a:spLocks noGrp="1"/>
          </p:cNvSpPr>
          <p:nvPr>
            <p:ph type="sldNum" sz="quarter" idx="12"/>
          </p:nvPr>
        </p:nvSpPr>
        <p:spPr/>
        <p:txBody>
          <a:bodyPr/>
          <a:lstStyle/>
          <a:p>
            <a:fld id="{3A98EE3D-8CD1-4C3F-BD1C-C98C9596463C}" type="slidenum">
              <a:rPr lang="en-US" smtClean="0"/>
              <a:t>42</a:t>
            </a:fld>
            <a:endParaRPr lang="en-US" dirty="0"/>
          </a:p>
        </p:txBody>
      </p:sp>
      <p:sp>
        <p:nvSpPr>
          <p:cNvPr id="19" name="TextBox 18">
            <a:extLst>
              <a:ext uri="{FF2B5EF4-FFF2-40B4-BE49-F238E27FC236}">
                <a16:creationId xmlns:a16="http://schemas.microsoft.com/office/drawing/2014/main" id="{B0EFE3A4-5E3F-418B-AF10-3D47F6479A8F}"/>
              </a:ext>
            </a:extLst>
          </p:cNvPr>
          <p:cNvSpPr txBox="1"/>
          <p:nvPr/>
        </p:nvSpPr>
        <p:spPr>
          <a:xfrm>
            <a:off x="43231" y="6480232"/>
            <a:ext cx="2861899" cy="276999"/>
          </a:xfrm>
          <a:prstGeom prst="rect">
            <a:avLst/>
          </a:prstGeom>
          <a:noFill/>
        </p:spPr>
        <p:txBody>
          <a:bodyPr wrap="square">
            <a:spAutoFit/>
          </a:bodyPr>
          <a:lstStyle/>
          <a:p>
            <a:r>
              <a:rPr lang="en-US" sz="1200" b="1" i="0" kern="1200" dirty="0">
                <a:solidFill>
                  <a:schemeClr val="tx1">
                    <a:lumMod val="50000"/>
                    <a:lumOff val="50000"/>
                  </a:schemeClr>
                </a:solidFill>
                <a:effectLst/>
                <a:latin typeface="+mn-lt"/>
                <a:ea typeface="+mn-ea"/>
                <a:cs typeface="+mn-cs"/>
              </a:rPr>
              <a:t>© 2019 by Nancy Duarte</a:t>
            </a:r>
            <a:r>
              <a:rPr lang="aa-ET" sz="1200" b="1" i="0" kern="1200" dirty="0">
                <a:solidFill>
                  <a:schemeClr val="tx1">
                    <a:lumMod val="50000"/>
                    <a:lumOff val="50000"/>
                  </a:schemeClr>
                </a:solidFill>
                <a:effectLst/>
                <a:latin typeface="+mn-lt"/>
                <a:ea typeface="+mn-ea"/>
                <a:cs typeface="+mn-cs"/>
              </a:rPr>
              <a:t> “Data Story”</a:t>
            </a:r>
            <a:endParaRPr lang="en-US" sz="1200" dirty="0">
              <a:solidFill>
                <a:schemeClr val="tx1">
                  <a:lumMod val="50000"/>
                  <a:lumOff val="50000"/>
                </a:schemeClr>
              </a:solidFill>
            </a:endParaRPr>
          </a:p>
        </p:txBody>
      </p:sp>
      <p:pic>
        <p:nvPicPr>
          <p:cNvPr id="6" name="Picture 5">
            <a:extLst>
              <a:ext uri="{FF2B5EF4-FFF2-40B4-BE49-F238E27FC236}">
                <a16:creationId xmlns:a16="http://schemas.microsoft.com/office/drawing/2014/main" id="{8C4CFE07-6F3B-41E5-9A0D-96093B863B30}"/>
              </a:ext>
            </a:extLst>
          </p:cNvPr>
          <p:cNvPicPr>
            <a:picLocks noChangeAspect="1"/>
          </p:cNvPicPr>
          <p:nvPr/>
        </p:nvPicPr>
        <p:blipFill>
          <a:blip r:embed="rId2">
            <a:lum bright="70000" contrast="-70000"/>
          </a:blip>
          <a:stretch>
            <a:fillRect/>
          </a:stretch>
        </p:blipFill>
        <p:spPr>
          <a:xfrm>
            <a:off x="632489" y="240262"/>
            <a:ext cx="653540" cy="653540"/>
          </a:xfrm>
          <a:prstGeom prst="rect">
            <a:avLst/>
          </a:prstGeom>
        </p:spPr>
      </p:pic>
      <p:pic>
        <p:nvPicPr>
          <p:cNvPr id="8" name="Picture 7">
            <a:extLst>
              <a:ext uri="{FF2B5EF4-FFF2-40B4-BE49-F238E27FC236}">
                <a16:creationId xmlns:a16="http://schemas.microsoft.com/office/drawing/2014/main" id="{D6D35797-90ED-4BDF-A957-4DD4A9C583FA}"/>
              </a:ext>
            </a:extLst>
          </p:cNvPr>
          <p:cNvPicPr>
            <a:picLocks noChangeAspect="1"/>
          </p:cNvPicPr>
          <p:nvPr/>
        </p:nvPicPr>
        <p:blipFill>
          <a:blip r:embed="rId3">
            <a:lum bright="70000" contrast="-70000"/>
          </a:blip>
          <a:stretch>
            <a:fillRect/>
          </a:stretch>
        </p:blipFill>
        <p:spPr>
          <a:xfrm>
            <a:off x="1352550" y="240262"/>
            <a:ext cx="653540" cy="653540"/>
          </a:xfrm>
          <a:prstGeom prst="rect">
            <a:avLst/>
          </a:prstGeom>
        </p:spPr>
      </p:pic>
      <p:pic>
        <p:nvPicPr>
          <p:cNvPr id="10" name="Picture 9">
            <a:extLst>
              <a:ext uri="{FF2B5EF4-FFF2-40B4-BE49-F238E27FC236}">
                <a16:creationId xmlns:a16="http://schemas.microsoft.com/office/drawing/2014/main" id="{4154A449-7491-4431-ABFC-A7BBE4556195}"/>
              </a:ext>
            </a:extLst>
          </p:cNvPr>
          <p:cNvPicPr>
            <a:picLocks noChangeAspect="1"/>
          </p:cNvPicPr>
          <p:nvPr/>
        </p:nvPicPr>
        <p:blipFill>
          <a:blip r:embed="rId4"/>
          <a:stretch>
            <a:fillRect/>
          </a:stretch>
        </p:blipFill>
        <p:spPr>
          <a:xfrm>
            <a:off x="2072611" y="240262"/>
            <a:ext cx="653540" cy="653540"/>
          </a:xfrm>
          <a:prstGeom prst="rect">
            <a:avLst/>
          </a:prstGeom>
        </p:spPr>
      </p:pic>
      <p:pic>
        <p:nvPicPr>
          <p:cNvPr id="13" name="Picture 12">
            <a:extLst>
              <a:ext uri="{FF2B5EF4-FFF2-40B4-BE49-F238E27FC236}">
                <a16:creationId xmlns:a16="http://schemas.microsoft.com/office/drawing/2014/main" id="{C431AC31-647E-40A1-9746-4A53A3F49790}"/>
              </a:ext>
            </a:extLst>
          </p:cNvPr>
          <p:cNvPicPr>
            <a:picLocks noChangeAspect="1"/>
          </p:cNvPicPr>
          <p:nvPr/>
        </p:nvPicPr>
        <p:blipFill>
          <a:blip r:embed="rId5">
            <a:lum bright="70000" contrast="-70000"/>
          </a:blip>
          <a:stretch>
            <a:fillRect/>
          </a:stretch>
        </p:blipFill>
        <p:spPr>
          <a:xfrm>
            <a:off x="2792672" y="240262"/>
            <a:ext cx="653540" cy="653540"/>
          </a:xfrm>
          <a:prstGeom prst="rect">
            <a:avLst/>
          </a:prstGeom>
        </p:spPr>
      </p:pic>
      <p:pic>
        <p:nvPicPr>
          <p:cNvPr id="15" name="Picture 14">
            <a:extLst>
              <a:ext uri="{FF2B5EF4-FFF2-40B4-BE49-F238E27FC236}">
                <a16:creationId xmlns:a16="http://schemas.microsoft.com/office/drawing/2014/main" id="{AE44F929-C008-462B-9F45-6246D93FCA94}"/>
              </a:ext>
            </a:extLst>
          </p:cNvPr>
          <p:cNvPicPr>
            <a:picLocks noChangeAspect="1"/>
          </p:cNvPicPr>
          <p:nvPr/>
        </p:nvPicPr>
        <p:blipFill>
          <a:blip r:embed="rId6">
            <a:lum bright="70000" contrast="-70000"/>
          </a:blip>
          <a:stretch>
            <a:fillRect/>
          </a:stretch>
        </p:blipFill>
        <p:spPr>
          <a:xfrm>
            <a:off x="3512733" y="240262"/>
            <a:ext cx="746903" cy="653540"/>
          </a:xfrm>
          <a:prstGeom prst="rect">
            <a:avLst/>
          </a:prstGeom>
        </p:spPr>
      </p:pic>
      <p:sp>
        <p:nvSpPr>
          <p:cNvPr id="9" name="Rectangle 8">
            <a:extLst>
              <a:ext uri="{FF2B5EF4-FFF2-40B4-BE49-F238E27FC236}">
                <a16:creationId xmlns:a16="http://schemas.microsoft.com/office/drawing/2014/main" id="{2EC2B842-5BDC-42DD-941B-A3E30756A06E}"/>
              </a:ext>
            </a:extLst>
          </p:cNvPr>
          <p:cNvSpPr/>
          <p:nvPr/>
        </p:nvSpPr>
        <p:spPr>
          <a:xfrm>
            <a:off x="2038686" y="206376"/>
            <a:ext cx="720726" cy="65354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CF866B-DABB-4C5F-9F44-87264E3A30F6}"/>
              </a:ext>
            </a:extLst>
          </p:cNvPr>
          <p:cNvPicPr>
            <a:picLocks noChangeAspect="1"/>
          </p:cNvPicPr>
          <p:nvPr/>
        </p:nvPicPr>
        <p:blipFill rotWithShape="1">
          <a:blip r:embed="rId7"/>
          <a:srcRect l="13909" t="16136" r="19907"/>
          <a:stretch/>
        </p:blipFill>
        <p:spPr>
          <a:xfrm>
            <a:off x="6268439" y="2971799"/>
            <a:ext cx="5100320" cy="3008503"/>
          </a:xfrm>
          <a:prstGeom prst="rect">
            <a:avLst/>
          </a:prstGeom>
        </p:spPr>
      </p:pic>
      <p:pic>
        <p:nvPicPr>
          <p:cNvPr id="11" name="Picture 10">
            <a:extLst>
              <a:ext uri="{FF2B5EF4-FFF2-40B4-BE49-F238E27FC236}">
                <a16:creationId xmlns:a16="http://schemas.microsoft.com/office/drawing/2014/main" id="{E7B855C1-E878-4DF0-9A73-3D1A8370A548}"/>
              </a:ext>
            </a:extLst>
          </p:cNvPr>
          <p:cNvPicPr>
            <a:picLocks noChangeAspect="1"/>
          </p:cNvPicPr>
          <p:nvPr/>
        </p:nvPicPr>
        <p:blipFill rotWithShape="1">
          <a:blip r:embed="rId8"/>
          <a:srcRect b="26172"/>
          <a:stretch/>
        </p:blipFill>
        <p:spPr>
          <a:xfrm>
            <a:off x="1054840" y="2019883"/>
            <a:ext cx="4915786" cy="4333500"/>
          </a:xfrm>
          <a:prstGeom prst="rect">
            <a:avLst/>
          </a:prstGeom>
        </p:spPr>
      </p:pic>
      <p:sp>
        <p:nvSpPr>
          <p:cNvPr id="16" name="TextBox 15">
            <a:extLst>
              <a:ext uri="{FF2B5EF4-FFF2-40B4-BE49-F238E27FC236}">
                <a16:creationId xmlns:a16="http://schemas.microsoft.com/office/drawing/2014/main" id="{E565D3E8-CA5B-4D5F-B7CE-ABF7DACE44A6}"/>
              </a:ext>
            </a:extLst>
          </p:cNvPr>
          <p:cNvSpPr txBox="1"/>
          <p:nvPr/>
        </p:nvSpPr>
        <p:spPr>
          <a:xfrm>
            <a:off x="10379818" y="2641917"/>
            <a:ext cx="1616405" cy="584775"/>
          </a:xfrm>
          <a:prstGeom prst="rect">
            <a:avLst/>
          </a:prstGeom>
          <a:noFill/>
        </p:spPr>
        <p:txBody>
          <a:bodyPr wrap="none" rtlCol="0">
            <a:spAutoFit/>
          </a:bodyPr>
          <a:lstStyle/>
          <a:p>
            <a:r>
              <a:rPr lang="aa-ET" b="1" dirty="0">
                <a:solidFill>
                  <a:srgbClr val="D71B28"/>
                </a:solidFill>
              </a:rPr>
              <a:t>3yr-mean:</a:t>
            </a:r>
            <a:r>
              <a:rPr lang="aa-ET" sz="3200" b="1" dirty="0">
                <a:solidFill>
                  <a:srgbClr val="D71B28"/>
                </a:solidFill>
              </a:rPr>
              <a:t>26</a:t>
            </a:r>
            <a:endParaRPr lang="en-US" sz="3200" b="1" dirty="0">
              <a:solidFill>
                <a:srgbClr val="D71B28"/>
              </a:solidFill>
            </a:endParaRPr>
          </a:p>
        </p:txBody>
      </p:sp>
      <p:grpSp>
        <p:nvGrpSpPr>
          <p:cNvPr id="25" name="Group 24">
            <a:extLst>
              <a:ext uri="{FF2B5EF4-FFF2-40B4-BE49-F238E27FC236}">
                <a16:creationId xmlns:a16="http://schemas.microsoft.com/office/drawing/2014/main" id="{F7CEC7F9-AB2C-45B0-A286-97C607EE894E}"/>
              </a:ext>
            </a:extLst>
          </p:cNvPr>
          <p:cNvGrpSpPr/>
          <p:nvPr/>
        </p:nvGrpSpPr>
        <p:grpSpPr>
          <a:xfrm>
            <a:off x="10373131" y="3222625"/>
            <a:ext cx="593302" cy="2120900"/>
            <a:chOff x="10373131" y="3222625"/>
            <a:chExt cx="593302" cy="2120900"/>
          </a:xfrm>
        </p:grpSpPr>
        <p:sp>
          <p:nvSpPr>
            <p:cNvPr id="22" name="Rectangle 21">
              <a:extLst>
                <a:ext uri="{FF2B5EF4-FFF2-40B4-BE49-F238E27FC236}">
                  <a16:creationId xmlns:a16="http://schemas.microsoft.com/office/drawing/2014/main" id="{C6071C5C-DD8A-4C29-BB96-540DE84A49F3}"/>
                </a:ext>
              </a:extLst>
            </p:cNvPr>
            <p:cNvSpPr/>
            <p:nvPr/>
          </p:nvSpPr>
          <p:spPr>
            <a:xfrm>
              <a:off x="10577249" y="3222625"/>
              <a:ext cx="185066" cy="2120900"/>
            </a:xfrm>
            <a:prstGeom prst="rect">
              <a:avLst/>
            </a:prstGeom>
            <a:solidFill>
              <a:srgbClr val="D51E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C289FEB-18C7-4883-9CB8-DE0B513AC2C0}"/>
                </a:ext>
              </a:extLst>
            </p:cNvPr>
            <p:cNvSpPr/>
            <p:nvPr/>
          </p:nvSpPr>
          <p:spPr>
            <a:xfrm>
              <a:off x="10373131" y="3948113"/>
              <a:ext cx="185066" cy="1395412"/>
            </a:xfrm>
            <a:prstGeom prst="rect">
              <a:avLst/>
            </a:prstGeom>
            <a:solidFill>
              <a:srgbClr val="D51E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0AF8DF9-9274-4646-A0FC-0714E04A56A0}"/>
                </a:ext>
              </a:extLst>
            </p:cNvPr>
            <p:cNvSpPr/>
            <p:nvPr/>
          </p:nvSpPr>
          <p:spPr>
            <a:xfrm>
              <a:off x="10781367" y="3762375"/>
              <a:ext cx="185066" cy="1581150"/>
            </a:xfrm>
            <a:prstGeom prst="rect">
              <a:avLst/>
            </a:prstGeom>
            <a:solidFill>
              <a:srgbClr val="D51E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7C2C1A0-0257-4442-800D-50CD19CFE2E7}"/>
              </a:ext>
            </a:extLst>
          </p:cNvPr>
          <p:cNvSpPr/>
          <p:nvPr/>
        </p:nvSpPr>
        <p:spPr>
          <a:xfrm>
            <a:off x="10309860" y="3154680"/>
            <a:ext cx="716280" cy="2244249"/>
          </a:xfrm>
          <a:prstGeom prst="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4391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7C6BD-501D-485D-A384-663EE9A10D10}"/>
              </a:ext>
            </a:extLst>
          </p:cNvPr>
          <p:cNvSpPr>
            <a:spLocks noGrp="1"/>
          </p:cNvSpPr>
          <p:nvPr>
            <p:ph type="title"/>
          </p:nvPr>
        </p:nvSpPr>
        <p:spPr/>
        <p:txBody>
          <a:bodyPr>
            <a:normAutofit/>
          </a:bodyPr>
          <a:lstStyle/>
          <a:p>
            <a:r>
              <a:rPr lang="en-US" sz="4400" b="1" dirty="0">
                <a:solidFill>
                  <a:srgbClr val="000000"/>
                </a:solidFill>
                <a:latin typeface="LiberationSerif-Bold"/>
              </a:rPr>
              <a:t>Delineate Data</a:t>
            </a:r>
            <a:endParaRPr lang="en-US" sz="4400" dirty="0"/>
          </a:p>
        </p:txBody>
      </p:sp>
      <p:sp>
        <p:nvSpPr>
          <p:cNvPr id="3" name="Slide Number Placeholder 2">
            <a:extLst>
              <a:ext uri="{FF2B5EF4-FFF2-40B4-BE49-F238E27FC236}">
                <a16:creationId xmlns:a16="http://schemas.microsoft.com/office/drawing/2014/main" id="{4DE6D6F1-39F5-44A2-9411-9E5A77F61830}"/>
              </a:ext>
            </a:extLst>
          </p:cNvPr>
          <p:cNvSpPr>
            <a:spLocks noGrp="1"/>
          </p:cNvSpPr>
          <p:nvPr>
            <p:ph type="sldNum" sz="quarter" idx="12"/>
          </p:nvPr>
        </p:nvSpPr>
        <p:spPr/>
        <p:txBody>
          <a:bodyPr/>
          <a:lstStyle/>
          <a:p>
            <a:fld id="{3A98EE3D-8CD1-4C3F-BD1C-C98C9596463C}" type="slidenum">
              <a:rPr lang="en-US" smtClean="0"/>
              <a:t>43</a:t>
            </a:fld>
            <a:endParaRPr lang="en-US" dirty="0"/>
          </a:p>
        </p:txBody>
      </p:sp>
      <p:sp>
        <p:nvSpPr>
          <p:cNvPr id="19" name="TextBox 18">
            <a:extLst>
              <a:ext uri="{FF2B5EF4-FFF2-40B4-BE49-F238E27FC236}">
                <a16:creationId xmlns:a16="http://schemas.microsoft.com/office/drawing/2014/main" id="{B0EFE3A4-5E3F-418B-AF10-3D47F6479A8F}"/>
              </a:ext>
            </a:extLst>
          </p:cNvPr>
          <p:cNvSpPr txBox="1"/>
          <p:nvPr/>
        </p:nvSpPr>
        <p:spPr>
          <a:xfrm>
            <a:off x="43231" y="6480232"/>
            <a:ext cx="2861899" cy="276999"/>
          </a:xfrm>
          <a:prstGeom prst="rect">
            <a:avLst/>
          </a:prstGeom>
          <a:noFill/>
        </p:spPr>
        <p:txBody>
          <a:bodyPr wrap="square">
            <a:spAutoFit/>
          </a:bodyPr>
          <a:lstStyle/>
          <a:p>
            <a:r>
              <a:rPr lang="en-US" sz="1200" b="1" i="0" kern="1200" dirty="0">
                <a:solidFill>
                  <a:schemeClr val="tx1">
                    <a:lumMod val="50000"/>
                    <a:lumOff val="50000"/>
                  </a:schemeClr>
                </a:solidFill>
                <a:effectLst/>
                <a:latin typeface="+mn-lt"/>
                <a:ea typeface="+mn-ea"/>
                <a:cs typeface="+mn-cs"/>
              </a:rPr>
              <a:t>© 2019 by Nancy Duarte</a:t>
            </a:r>
            <a:r>
              <a:rPr lang="aa-ET" sz="1200" b="1" i="0" kern="1200" dirty="0">
                <a:solidFill>
                  <a:schemeClr val="tx1">
                    <a:lumMod val="50000"/>
                    <a:lumOff val="50000"/>
                  </a:schemeClr>
                </a:solidFill>
                <a:effectLst/>
                <a:latin typeface="+mn-lt"/>
                <a:ea typeface="+mn-ea"/>
                <a:cs typeface="+mn-cs"/>
              </a:rPr>
              <a:t> “Data Story”</a:t>
            </a:r>
            <a:endParaRPr lang="en-US" sz="1200" dirty="0">
              <a:solidFill>
                <a:schemeClr val="tx1">
                  <a:lumMod val="50000"/>
                  <a:lumOff val="50000"/>
                </a:schemeClr>
              </a:solidFill>
            </a:endParaRPr>
          </a:p>
        </p:txBody>
      </p:sp>
      <p:pic>
        <p:nvPicPr>
          <p:cNvPr id="6" name="Picture 5">
            <a:extLst>
              <a:ext uri="{FF2B5EF4-FFF2-40B4-BE49-F238E27FC236}">
                <a16:creationId xmlns:a16="http://schemas.microsoft.com/office/drawing/2014/main" id="{8C4CFE07-6F3B-41E5-9A0D-96093B863B30}"/>
              </a:ext>
            </a:extLst>
          </p:cNvPr>
          <p:cNvPicPr>
            <a:picLocks noChangeAspect="1"/>
          </p:cNvPicPr>
          <p:nvPr/>
        </p:nvPicPr>
        <p:blipFill>
          <a:blip r:embed="rId2">
            <a:lum bright="70000" contrast="-70000"/>
          </a:blip>
          <a:stretch>
            <a:fillRect/>
          </a:stretch>
        </p:blipFill>
        <p:spPr>
          <a:xfrm>
            <a:off x="632489" y="240262"/>
            <a:ext cx="653540" cy="653540"/>
          </a:xfrm>
          <a:prstGeom prst="rect">
            <a:avLst/>
          </a:prstGeom>
        </p:spPr>
      </p:pic>
      <p:pic>
        <p:nvPicPr>
          <p:cNvPr id="8" name="Picture 7">
            <a:extLst>
              <a:ext uri="{FF2B5EF4-FFF2-40B4-BE49-F238E27FC236}">
                <a16:creationId xmlns:a16="http://schemas.microsoft.com/office/drawing/2014/main" id="{D6D35797-90ED-4BDF-A957-4DD4A9C583FA}"/>
              </a:ext>
            </a:extLst>
          </p:cNvPr>
          <p:cNvPicPr>
            <a:picLocks noChangeAspect="1"/>
          </p:cNvPicPr>
          <p:nvPr/>
        </p:nvPicPr>
        <p:blipFill>
          <a:blip r:embed="rId3">
            <a:lum bright="70000" contrast="-70000"/>
          </a:blip>
          <a:stretch>
            <a:fillRect/>
          </a:stretch>
        </p:blipFill>
        <p:spPr>
          <a:xfrm>
            <a:off x="1352550" y="240262"/>
            <a:ext cx="653540" cy="653540"/>
          </a:xfrm>
          <a:prstGeom prst="rect">
            <a:avLst/>
          </a:prstGeom>
        </p:spPr>
      </p:pic>
      <p:pic>
        <p:nvPicPr>
          <p:cNvPr id="10" name="Picture 9">
            <a:extLst>
              <a:ext uri="{FF2B5EF4-FFF2-40B4-BE49-F238E27FC236}">
                <a16:creationId xmlns:a16="http://schemas.microsoft.com/office/drawing/2014/main" id="{4154A449-7491-4431-ABFC-A7BBE4556195}"/>
              </a:ext>
            </a:extLst>
          </p:cNvPr>
          <p:cNvPicPr>
            <a:picLocks noChangeAspect="1"/>
          </p:cNvPicPr>
          <p:nvPr/>
        </p:nvPicPr>
        <p:blipFill>
          <a:blip r:embed="rId4">
            <a:lum bright="70000" contrast="-70000"/>
          </a:blip>
          <a:stretch>
            <a:fillRect/>
          </a:stretch>
        </p:blipFill>
        <p:spPr>
          <a:xfrm>
            <a:off x="2072611" y="240262"/>
            <a:ext cx="653540" cy="653540"/>
          </a:xfrm>
          <a:prstGeom prst="rect">
            <a:avLst/>
          </a:prstGeom>
        </p:spPr>
      </p:pic>
      <p:pic>
        <p:nvPicPr>
          <p:cNvPr id="13" name="Picture 12">
            <a:extLst>
              <a:ext uri="{FF2B5EF4-FFF2-40B4-BE49-F238E27FC236}">
                <a16:creationId xmlns:a16="http://schemas.microsoft.com/office/drawing/2014/main" id="{C431AC31-647E-40A1-9746-4A53A3F49790}"/>
              </a:ext>
            </a:extLst>
          </p:cNvPr>
          <p:cNvPicPr>
            <a:picLocks noChangeAspect="1"/>
          </p:cNvPicPr>
          <p:nvPr/>
        </p:nvPicPr>
        <p:blipFill>
          <a:blip r:embed="rId5"/>
          <a:stretch>
            <a:fillRect/>
          </a:stretch>
        </p:blipFill>
        <p:spPr>
          <a:xfrm>
            <a:off x="2792672" y="240262"/>
            <a:ext cx="653540" cy="653540"/>
          </a:xfrm>
          <a:prstGeom prst="rect">
            <a:avLst/>
          </a:prstGeom>
        </p:spPr>
      </p:pic>
      <p:pic>
        <p:nvPicPr>
          <p:cNvPr id="15" name="Picture 14">
            <a:extLst>
              <a:ext uri="{FF2B5EF4-FFF2-40B4-BE49-F238E27FC236}">
                <a16:creationId xmlns:a16="http://schemas.microsoft.com/office/drawing/2014/main" id="{AE44F929-C008-462B-9F45-6246D93FCA94}"/>
              </a:ext>
            </a:extLst>
          </p:cNvPr>
          <p:cNvPicPr>
            <a:picLocks noChangeAspect="1"/>
          </p:cNvPicPr>
          <p:nvPr/>
        </p:nvPicPr>
        <p:blipFill>
          <a:blip r:embed="rId6">
            <a:lum bright="70000" contrast="-70000"/>
          </a:blip>
          <a:stretch>
            <a:fillRect/>
          </a:stretch>
        </p:blipFill>
        <p:spPr>
          <a:xfrm>
            <a:off x="3512733" y="240262"/>
            <a:ext cx="746903" cy="653540"/>
          </a:xfrm>
          <a:prstGeom prst="rect">
            <a:avLst/>
          </a:prstGeom>
        </p:spPr>
      </p:pic>
      <p:sp>
        <p:nvSpPr>
          <p:cNvPr id="9" name="Rectangle 8">
            <a:extLst>
              <a:ext uri="{FF2B5EF4-FFF2-40B4-BE49-F238E27FC236}">
                <a16:creationId xmlns:a16="http://schemas.microsoft.com/office/drawing/2014/main" id="{2EC2B842-5BDC-42DD-941B-A3E30756A06E}"/>
              </a:ext>
            </a:extLst>
          </p:cNvPr>
          <p:cNvSpPr/>
          <p:nvPr/>
        </p:nvSpPr>
        <p:spPr>
          <a:xfrm>
            <a:off x="2759079" y="206376"/>
            <a:ext cx="720726" cy="65354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82A7F7A-7CFD-40E2-984C-43BA5F11C612}"/>
              </a:ext>
            </a:extLst>
          </p:cNvPr>
          <p:cNvPicPr>
            <a:picLocks noChangeAspect="1"/>
          </p:cNvPicPr>
          <p:nvPr/>
        </p:nvPicPr>
        <p:blipFill rotWithShape="1">
          <a:blip r:embed="rId7"/>
          <a:srcRect b="24796"/>
          <a:stretch/>
        </p:blipFill>
        <p:spPr>
          <a:xfrm>
            <a:off x="1204602" y="2035672"/>
            <a:ext cx="4550406" cy="4301922"/>
          </a:xfrm>
          <a:prstGeom prst="rect">
            <a:avLst/>
          </a:prstGeom>
        </p:spPr>
      </p:pic>
      <p:sp>
        <p:nvSpPr>
          <p:cNvPr id="11" name="TextBox 10">
            <a:extLst>
              <a:ext uri="{FF2B5EF4-FFF2-40B4-BE49-F238E27FC236}">
                <a16:creationId xmlns:a16="http://schemas.microsoft.com/office/drawing/2014/main" id="{4E2A71D9-16A3-4E11-A001-D447994BC5A1}"/>
              </a:ext>
            </a:extLst>
          </p:cNvPr>
          <p:cNvSpPr txBox="1"/>
          <p:nvPr/>
        </p:nvSpPr>
        <p:spPr>
          <a:xfrm>
            <a:off x="6486005" y="3323966"/>
            <a:ext cx="5439295" cy="1200329"/>
          </a:xfrm>
          <a:prstGeom prst="rect">
            <a:avLst/>
          </a:prstGeom>
          <a:noFill/>
        </p:spPr>
        <p:txBody>
          <a:bodyPr wrap="square">
            <a:spAutoFit/>
          </a:bodyPr>
          <a:lstStyle/>
          <a:p>
            <a:r>
              <a:rPr lang="en-US" sz="2400" dirty="0">
                <a:solidFill>
                  <a:schemeClr val="tx1">
                    <a:lumMod val="65000"/>
                    <a:lumOff val="35000"/>
                  </a:schemeClr>
                </a:solidFill>
              </a:rPr>
              <a:t>Use a </a:t>
            </a:r>
            <a:r>
              <a:rPr lang="aa-ET" sz="2400" b="1" dirty="0">
                <a:solidFill>
                  <a:srgbClr val="17BED2"/>
                </a:solidFill>
              </a:rPr>
              <a:t>baseline</a:t>
            </a:r>
            <a:r>
              <a:rPr lang="aa-ET" sz="2400" dirty="0">
                <a:solidFill>
                  <a:schemeClr val="tx1">
                    <a:lumMod val="65000"/>
                    <a:lumOff val="35000"/>
                  </a:schemeClr>
                </a:solidFill>
              </a:rPr>
              <a:t> to compare.</a:t>
            </a:r>
            <a:r>
              <a:rPr lang="en-US" sz="2400" dirty="0">
                <a:solidFill>
                  <a:schemeClr val="tx1">
                    <a:lumMod val="65000"/>
                    <a:lumOff val="35000"/>
                  </a:schemeClr>
                </a:solidFill>
              </a:rPr>
              <a:t> </a:t>
            </a:r>
            <a:br>
              <a:rPr lang="aa-ET" sz="2400" dirty="0">
                <a:solidFill>
                  <a:schemeClr val="tx1">
                    <a:lumMod val="65000"/>
                    <a:lumOff val="35000"/>
                  </a:schemeClr>
                </a:solidFill>
              </a:rPr>
            </a:br>
            <a:r>
              <a:rPr lang="en-US" sz="2400" dirty="0">
                <a:solidFill>
                  <a:schemeClr val="tx1">
                    <a:lumMod val="65000"/>
                    <a:lumOff val="35000"/>
                  </a:schemeClr>
                </a:solidFill>
              </a:rPr>
              <a:t>Then, show the math demonstrating how g</a:t>
            </a:r>
            <a:r>
              <a:rPr lang="aa-ET" sz="2400" dirty="0" err="1">
                <a:solidFill>
                  <a:schemeClr val="tx1">
                    <a:lumMod val="65000"/>
                    <a:lumOff val="35000"/>
                  </a:schemeClr>
                </a:solidFill>
              </a:rPr>
              <a:t>ood</a:t>
            </a:r>
            <a:r>
              <a:rPr lang="aa-ET" sz="2400" dirty="0">
                <a:solidFill>
                  <a:schemeClr val="tx1">
                    <a:lumMod val="65000"/>
                    <a:lumOff val="35000"/>
                  </a:schemeClr>
                </a:solidFill>
              </a:rPr>
              <a:t>/bad</a:t>
            </a:r>
            <a:r>
              <a:rPr lang="en-US" sz="2400" dirty="0">
                <a:solidFill>
                  <a:schemeClr val="tx1">
                    <a:lumMod val="65000"/>
                    <a:lumOff val="35000"/>
                  </a:schemeClr>
                </a:solidFill>
              </a:rPr>
              <a:t> </a:t>
            </a:r>
            <a:r>
              <a:rPr lang="aa-ET" sz="2400" dirty="0">
                <a:solidFill>
                  <a:schemeClr val="tx1">
                    <a:lumMod val="65000"/>
                    <a:lumOff val="35000"/>
                  </a:schemeClr>
                </a:solidFill>
              </a:rPr>
              <a:t>the situation is</a:t>
            </a:r>
            <a:endParaRPr lang="en-US" sz="2400" dirty="0">
              <a:solidFill>
                <a:schemeClr val="tx1">
                  <a:lumMod val="65000"/>
                  <a:lumOff val="35000"/>
                </a:schemeClr>
              </a:solidFill>
            </a:endParaRPr>
          </a:p>
        </p:txBody>
      </p:sp>
    </p:spTree>
    <p:extLst>
      <p:ext uri="{BB962C8B-B14F-4D97-AF65-F5344CB8AC3E}">
        <p14:creationId xmlns:p14="http://schemas.microsoft.com/office/powerpoint/2010/main" val="16138453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7C6BD-501D-485D-A384-663EE9A10D10}"/>
              </a:ext>
            </a:extLst>
          </p:cNvPr>
          <p:cNvSpPr>
            <a:spLocks noGrp="1"/>
          </p:cNvSpPr>
          <p:nvPr>
            <p:ph type="title"/>
          </p:nvPr>
        </p:nvSpPr>
        <p:spPr/>
        <p:txBody>
          <a:bodyPr>
            <a:normAutofit/>
          </a:bodyPr>
          <a:lstStyle/>
          <a:p>
            <a:r>
              <a:rPr lang="en-US" sz="4400" b="1" dirty="0">
                <a:solidFill>
                  <a:srgbClr val="000000"/>
                </a:solidFill>
                <a:latin typeface="LiberationSerif-Bold"/>
              </a:rPr>
              <a:t>Delineate Data</a:t>
            </a:r>
            <a:endParaRPr lang="en-US" sz="4400" dirty="0"/>
          </a:p>
        </p:txBody>
      </p:sp>
      <p:sp>
        <p:nvSpPr>
          <p:cNvPr id="3" name="Slide Number Placeholder 2">
            <a:extLst>
              <a:ext uri="{FF2B5EF4-FFF2-40B4-BE49-F238E27FC236}">
                <a16:creationId xmlns:a16="http://schemas.microsoft.com/office/drawing/2014/main" id="{4DE6D6F1-39F5-44A2-9411-9E5A77F61830}"/>
              </a:ext>
            </a:extLst>
          </p:cNvPr>
          <p:cNvSpPr>
            <a:spLocks noGrp="1"/>
          </p:cNvSpPr>
          <p:nvPr>
            <p:ph type="sldNum" sz="quarter" idx="12"/>
          </p:nvPr>
        </p:nvSpPr>
        <p:spPr/>
        <p:txBody>
          <a:bodyPr/>
          <a:lstStyle/>
          <a:p>
            <a:fld id="{3A98EE3D-8CD1-4C3F-BD1C-C98C9596463C}" type="slidenum">
              <a:rPr lang="en-US" smtClean="0"/>
              <a:t>44</a:t>
            </a:fld>
            <a:endParaRPr lang="en-US" dirty="0"/>
          </a:p>
        </p:txBody>
      </p:sp>
      <p:sp>
        <p:nvSpPr>
          <p:cNvPr id="19" name="TextBox 18">
            <a:extLst>
              <a:ext uri="{FF2B5EF4-FFF2-40B4-BE49-F238E27FC236}">
                <a16:creationId xmlns:a16="http://schemas.microsoft.com/office/drawing/2014/main" id="{B0EFE3A4-5E3F-418B-AF10-3D47F6479A8F}"/>
              </a:ext>
            </a:extLst>
          </p:cNvPr>
          <p:cNvSpPr txBox="1"/>
          <p:nvPr/>
        </p:nvSpPr>
        <p:spPr>
          <a:xfrm>
            <a:off x="43231" y="6480232"/>
            <a:ext cx="2861899" cy="276999"/>
          </a:xfrm>
          <a:prstGeom prst="rect">
            <a:avLst/>
          </a:prstGeom>
          <a:noFill/>
        </p:spPr>
        <p:txBody>
          <a:bodyPr wrap="square">
            <a:spAutoFit/>
          </a:bodyPr>
          <a:lstStyle/>
          <a:p>
            <a:r>
              <a:rPr lang="en-US" sz="1200" b="1" i="0" kern="1200" dirty="0">
                <a:solidFill>
                  <a:schemeClr val="tx1">
                    <a:lumMod val="50000"/>
                    <a:lumOff val="50000"/>
                  </a:schemeClr>
                </a:solidFill>
                <a:effectLst/>
                <a:latin typeface="+mn-lt"/>
                <a:ea typeface="+mn-ea"/>
                <a:cs typeface="+mn-cs"/>
              </a:rPr>
              <a:t>© 2019 by Nancy Duarte</a:t>
            </a:r>
            <a:r>
              <a:rPr lang="aa-ET" sz="1200" b="1" i="0" kern="1200" dirty="0">
                <a:solidFill>
                  <a:schemeClr val="tx1">
                    <a:lumMod val="50000"/>
                    <a:lumOff val="50000"/>
                  </a:schemeClr>
                </a:solidFill>
                <a:effectLst/>
                <a:latin typeface="+mn-lt"/>
                <a:ea typeface="+mn-ea"/>
                <a:cs typeface="+mn-cs"/>
              </a:rPr>
              <a:t> “Data Story”</a:t>
            </a:r>
            <a:endParaRPr lang="en-US" sz="1200" dirty="0">
              <a:solidFill>
                <a:schemeClr val="tx1">
                  <a:lumMod val="50000"/>
                  <a:lumOff val="50000"/>
                </a:schemeClr>
              </a:solidFill>
            </a:endParaRPr>
          </a:p>
        </p:txBody>
      </p:sp>
      <p:pic>
        <p:nvPicPr>
          <p:cNvPr id="6" name="Picture 5">
            <a:extLst>
              <a:ext uri="{FF2B5EF4-FFF2-40B4-BE49-F238E27FC236}">
                <a16:creationId xmlns:a16="http://schemas.microsoft.com/office/drawing/2014/main" id="{8C4CFE07-6F3B-41E5-9A0D-96093B863B30}"/>
              </a:ext>
            </a:extLst>
          </p:cNvPr>
          <p:cNvPicPr>
            <a:picLocks noChangeAspect="1"/>
          </p:cNvPicPr>
          <p:nvPr/>
        </p:nvPicPr>
        <p:blipFill>
          <a:blip r:embed="rId2">
            <a:lum bright="70000" contrast="-70000"/>
          </a:blip>
          <a:stretch>
            <a:fillRect/>
          </a:stretch>
        </p:blipFill>
        <p:spPr>
          <a:xfrm>
            <a:off x="632489" y="240262"/>
            <a:ext cx="653540" cy="653540"/>
          </a:xfrm>
          <a:prstGeom prst="rect">
            <a:avLst/>
          </a:prstGeom>
        </p:spPr>
      </p:pic>
      <p:pic>
        <p:nvPicPr>
          <p:cNvPr id="8" name="Picture 7">
            <a:extLst>
              <a:ext uri="{FF2B5EF4-FFF2-40B4-BE49-F238E27FC236}">
                <a16:creationId xmlns:a16="http://schemas.microsoft.com/office/drawing/2014/main" id="{D6D35797-90ED-4BDF-A957-4DD4A9C583FA}"/>
              </a:ext>
            </a:extLst>
          </p:cNvPr>
          <p:cNvPicPr>
            <a:picLocks noChangeAspect="1"/>
          </p:cNvPicPr>
          <p:nvPr/>
        </p:nvPicPr>
        <p:blipFill>
          <a:blip r:embed="rId3">
            <a:lum bright="70000" contrast="-70000"/>
          </a:blip>
          <a:stretch>
            <a:fillRect/>
          </a:stretch>
        </p:blipFill>
        <p:spPr>
          <a:xfrm>
            <a:off x="1352550" y="240262"/>
            <a:ext cx="653540" cy="653540"/>
          </a:xfrm>
          <a:prstGeom prst="rect">
            <a:avLst/>
          </a:prstGeom>
        </p:spPr>
      </p:pic>
      <p:pic>
        <p:nvPicPr>
          <p:cNvPr id="10" name="Picture 9">
            <a:extLst>
              <a:ext uri="{FF2B5EF4-FFF2-40B4-BE49-F238E27FC236}">
                <a16:creationId xmlns:a16="http://schemas.microsoft.com/office/drawing/2014/main" id="{4154A449-7491-4431-ABFC-A7BBE4556195}"/>
              </a:ext>
            </a:extLst>
          </p:cNvPr>
          <p:cNvPicPr>
            <a:picLocks noChangeAspect="1"/>
          </p:cNvPicPr>
          <p:nvPr/>
        </p:nvPicPr>
        <p:blipFill>
          <a:blip r:embed="rId4">
            <a:lum bright="70000" contrast="-70000"/>
          </a:blip>
          <a:stretch>
            <a:fillRect/>
          </a:stretch>
        </p:blipFill>
        <p:spPr>
          <a:xfrm>
            <a:off x="2072611" y="240262"/>
            <a:ext cx="653540" cy="653540"/>
          </a:xfrm>
          <a:prstGeom prst="rect">
            <a:avLst/>
          </a:prstGeom>
        </p:spPr>
      </p:pic>
      <p:pic>
        <p:nvPicPr>
          <p:cNvPr id="13" name="Picture 12">
            <a:extLst>
              <a:ext uri="{FF2B5EF4-FFF2-40B4-BE49-F238E27FC236}">
                <a16:creationId xmlns:a16="http://schemas.microsoft.com/office/drawing/2014/main" id="{C431AC31-647E-40A1-9746-4A53A3F49790}"/>
              </a:ext>
            </a:extLst>
          </p:cNvPr>
          <p:cNvPicPr>
            <a:picLocks noChangeAspect="1"/>
          </p:cNvPicPr>
          <p:nvPr/>
        </p:nvPicPr>
        <p:blipFill>
          <a:blip r:embed="rId5"/>
          <a:stretch>
            <a:fillRect/>
          </a:stretch>
        </p:blipFill>
        <p:spPr>
          <a:xfrm>
            <a:off x="2792672" y="240262"/>
            <a:ext cx="653540" cy="653540"/>
          </a:xfrm>
          <a:prstGeom prst="rect">
            <a:avLst/>
          </a:prstGeom>
        </p:spPr>
      </p:pic>
      <p:pic>
        <p:nvPicPr>
          <p:cNvPr id="15" name="Picture 14">
            <a:extLst>
              <a:ext uri="{FF2B5EF4-FFF2-40B4-BE49-F238E27FC236}">
                <a16:creationId xmlns:a16="http://schemas.microsoft.com/office/drawing/2014/main" id="{AE44F929-C008-462B-9F45-6246D93FCA94}"/>
              </a:ext>
            </a:extLst>
          </p:cNvPr>
          <p:cNvPicPr>
            <a:picLocks noChangeAspect="1"/>
          </p:cNvPicPr>
          <p:nvPr/>
        </p:nvPicPr>
        <p:blipFill>
          <a:blip r:embed="rId6">
            <a:lum bright="70000" contrast="-70000"/>
          </a:blip>
          <a:stretch>
            <a:fillRect/>
          </a:stretch>
        </p:blipFill>
        <p:spPr>
          <a:xfrm>
            <a:off x="3512733" y="240262"/>
            <a:ext cx="746903" cy="653540"/>
          </a:xfrm>
          <a:prstGeom prst="rect">
            <a:avLst/>
          </a:prstGeom>
        </p:spPr>
      </p:pic>
      <p:sp>
        <p:nvSpPr>
          <p:cNvPr id="9" name="Rectangle 8">
            <a:extLst>
              <a:ext uri="{FF2B5EF4-FFF2-40B4-BE49-F238E27FC236}">
                <a16:creationId xmlns:a16="http://schemas.microsoft.com/office/drawing/2014/main" id="{2EC2B842-5BDC-42DD-941B-A3E30756A06E}"/>
              </a:ext>
            </a:extLst>
          </p:cNvPr>
          <p:cNvSpPr/>
          <p:nvPr/>
        </p:nvSpPr>
        <p:spPr>
          <a:xfrm>
            <a:off x="2759079" y="206376"/>
            <a:ext cx="720726" cy="65354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82A7F7A-7CFD-40E2-984C-43BA5F11C612}"/>
              </a:ext>
            </a:extLst>
          </p:cNvPr>
          <p:cNvPicPr>
            <a:picLocks noChangeAspect="1"/>
          </p:cNvPicPr>
          <p:nvPr/>
        </p:nvPicPr>
        <p:blipFill rotWithShape="1">
          <a:blip r:embed="rId7"/>
          <a:srcRect b="24796"/>
          <a:stretch/>
        </p:blipFill>
        <p:spPr>
          <a:xfrm>
            <a:off x="1204602" y="2035672"/>
            <a:ext cx="4550406" cy="4301922"/>
          </a:xfrm>
          <a:prstGeom prst="rect">
            <a:avLst/>
          </a:prstGeom>
        </p:spPr>
      </p:pic>
      <p:pic>
        <p:nvPicPr>
          <p:cNvPr id="17" name="Picture 16">
            <a:extLst>
              <a:ext uri="{FF2B5EF4-FFF2-40B4-BE49-F238E27FC236}">
                <a16:creationId xmlns:a16="http://schemas.microsoft.com/office/drawing/2014/main" id="{5B504501-4DA2-4177-8B02-FDEB33DCEC61}"/>
              </a:ext>
            </a:extLst>
          </p:cNvPr>
          <p:cNvPicPr>
            <a:picLocks noChangeAspect="1"/>
          </p:cNvPicPr>
          <p:nvPr/>
        </p:nvPicPr>
        <p:blipFill rotWithShape="1">
          <a:blip r:embed="rId8"/>
          <a:srcRect l="13909" t="16136" r="19907"/>
          <a:stretch/>
        </p:blipFill>
        <p:spPr>
          <a:xfrm>
            <a:off x="6268439" y="2971799"/>
            <a:ext cx="5100320" cy="3008503"/>
          </a:xfrm>
          <a:prstGeom prst="rect">
            <a:avLst/>
          </a:prstGeom>
        </p:spPr>
      </p:pic>
      <p:sp>
        <p:nvSpPr>
          <p:cNvPr id="18" name="TextBox 17">
            <a:extLst>
              <a:ext uri="{FF2B5EF4-FFF2-40B4-BE49-F238E27FC236}">
                <a16:creationId xmlns:a16="http://schemas.microsoft.com/office/drawing/2014/main" id="{1B358783-3B9A-416B-B7CC-E64764A76DC7}"/>
              </a:ext>
            </a:extLst>
          </p:cNvPr>
          <p:cNvSpPr txBox="1"/>
          <p:nvPr/>
        </p:nvSpPr>
        <p:spPr>
          <a:xfrm>
            <a:off x="10379818" y="2641917"/>
            <a:ext cx="1616405" cy="584775"/>
          </a:xfrm>
          <a:prstGeom prst="rect">
            <a:avLst/>
          </a:prstGeom>
          <a:noFill/>
        </p:spPr>
        <p:txBody>
          <a:bodyPr wrap="none" rtlCol="0">
            <a:spAutoFit/>
          </a:bodyPr>
          <a:lstStyle/>
          <a:p>
            <a:r>
              <a:rPr lang="aa-ET" b="1" dirty="0">
                <a:solidFill>
                  <a:srgbClr val="D71B28"/>
                </a:solidFill>
              </a:rPr>
              <a:t>3yr-mean:</a:t>
            </a:r>
            <a:r>
              <a:rPr lang="aa-ET" sz="3200" b="1" dirty="0">
                <a:solidFill>
                  <a:srgbClr val="D71B28"/>
                </a:solidFill>
              </a:rPr>
              <a:t>26</a:t>
            </a:r>
            <a:endParaRPr lang="en-US" sz="3200" b="1" dirty="0">
              <a:solidFill>
                <a:srgbClr val="D71B28"/>
              </a:solidFill>
            </a:endParaRPr>
          </a:p>
        </p:txBody>
      </p:sp>
      <p:grpSp>
        <p:nvGrpSpPr>
          <p:cNvPr id="20" name="Group 19">
            <a:extLst>
              <a:ext uri="{FF2B5EF4-FFF2-40B4-BE49-F238E27FC236}">
                <a16:creationId xmlns:a16="http://schemas.microsoft.com/office/drawing/2014/main" id="{21743DB5-00FF-49CD-AD3A-FD3517125D91}"/>
              </a:ext>
            </a:extLst>
          </p:cNvPr>
          <p:cNvGrpSpPr/>
          <p:nvPr/>
        </p:nvGrpSpPr>
        <p:grpSpPr>
          <a:xfrm>
            <a:off x="10373131" y="3222625"/>
            <a:ext cx="593302" cy="2120900"/>
            <a:chOff x="10373131" y="3222625"/>
            <a:chExt cx="593302" cy="2120900"/>
          </a:xfrm>
        </p:grpSpPr>
        <p:sp>
          <p:nvSpPr>
            <p:cNvPr id="21" name="Rectangle 20">
              <a:extLst>
                <a:ext uri="{FF2B5EF4-FFF2-40B4-BE49-F238E27FC236}">
                  <a16:creationId xmlns:a16="http://schemas.microsoft.com/office/drawing/2014/main" id="{EDD6FD00-4170-4482-8900-DBBAB4E6F1A7}"/>
                </a:ext>
              </a:extLst>
            </p:cNvPr>
            <p:cNvSpPr/>
            <p:nvPr/>
          </p:nvSpPr>
          <p:spPr>
            <a:xfrm>
              <a:off x="10577249" y="3222625"/>
              <a:ext cx="185066" cy="2120900"/>
            </a:xfrm>
            <a:prstGeom prst="rect">
              <a:avLst/>
            </a:prstGeom>
            <a:solidFill>
              <a:srgbClr val="D51E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D5CCCE3-E371-479F-9299-7DD84574A0E1}"/>
                </a:ext>
              </a:extLst>
            </p:cNvPr>
            <p:cNvSpPr/>
            <p:nvPr/>
          </p:nvSpPr>
          <p:spPr>
            <a:xfrm>
              <a:off x="10373131" y="3948113"/>
              <a:ext cx="185066" cy="1395412"/>
            </a:xfrm>
            <a:prstGeom prst="rect">
              <a:avLst/>
            </a:prstGeom>
            <a:solidFill>
              <a:srgbClr val="D51E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C61F4D8-0EA5-42F0-9466-1371FCD0A581}"/>
                </a:ext>
              </a:extLst>
            </p:cNvPr>
            <p:cNvSpPr/>
            <p:nvPr/>
          </p:nvSpPr>
          <p:spPr>
            <a:xfrm>
              <a:off x="10781367" y="3762375"/>
              <a:ext cx="185066" cy="1581150"/>
            </a:xfrm>
            <a:prstGeom prst="rect">
              <a:avLst/>
            </a:prstGeom>
            <a:solidFill>
              <a:srgbClr val="D51E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BF2C67F5-649B-43EA-8CD6-74065A9B51AF}"/>
              </a:ext>
            </a:extLst>
          </p:cNvPr>
          <p:cNvSpPr/>
          <p:nvPr/>
        </p:nvSpPr>
        <p:spPr>
          <a:xfrm>
            <a:off x="10309860" y="3154680"/>
            <a:ext cx="716280" cy="2244249"/>
          </a:xfrm>
          <a:prstGeom prst="rect">
            <a:avLst/>
          </a:pr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227C1B26-A5EC-4AA6-B0E7-69F1BE3F582C}"/>
              </a:ext>
            </a:extLst>
          </p:cNvPr>
          <p:cNvGrpSpPr/>
          <p:nvPr/>
        </p:nvGrpSpPr>
        <p:grpSpPr>
          <a:xfrm>
            <a:off x="6642822" y="3877989"/>
            <a:ext cx="3475415" cy="1497287"/>
            <a:chOff x="6642822" y="3877989"/>
            <a:chExt cx="3475415" cy="1497287"/>
          </a:xfrm>
        </p:grpSpPr>
        <p:sp>
          <p:nvSpPr>
            <p:cNvPr id="26" name="Rectangle 25">
              <a:extLst>
                <a:ext uri="{FF2B5EF4-FFF2-40B4-BE49-F238E27FC236}">
                  <a16:creationId xmlns:a16="http://schemas.microsoft.com/office/drawing/2014/main" id="{033FA478-172D-4AF1-A5CB-89255608E533}"/>
                </a:ext>
              </a:extLst>
            </p:cNvPr>
            <p:cNvSpPr/>
            <p:nvPr/>
          </p:nvSpPr>
          <p:spPr>
            <a:xfrm>
              <a:off x="6791577" y="4811713"/>
              <a:ext cx="609347" cy="563563"/>
            </a:xfrm>
            <a:prstGeom prst="rect">
              <a:avLst/>
            </a:prstGeom>
            <a:solidFill>
              <a:srgbClr val="59595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FBA8FC0-09F9-4116-AF14-9DB56A287B1C}"/>
                </a:ext>
              </a:extLst>
            </p:cNvPr>
            <p:cNvSpPr/>
            <p:nvPr/>
          </p:nvSpPr>
          <p:spPr>
            <a:xfrm>
              <a:off x="7224712" y="5208589"/>
              <a:ext cx="166688" cy="13573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F86BD4B-9DEA-4DA3-8565-706EEAB9B69A}"/>
                </a:ext>
              </a:extLst>
            </p:cNvPr>
            <p:cNvSpPr/>
            <p:nvPr/>
          </p:nvSpPr>
          <p:spPr>
            <a:xfrm>
              <a:off x="7022019" y="5208589"/>
              <a:ext cx="166688" cy="13573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EC10335-F5BA-4156-92A3-ED9CF4282D6C}"/>
                </a:ext>
              </a:extLst>
            </p:cNvPr>
            <p:cNvSpPr/>
            <p:nvPr/>
          </p:nvSpPr>
          <p:spPr>
            <a:xfrm>
              <a:off x="6823454" y="5273039"/>
              <a:ext cx="166688" cy="71281"/>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433A1081-B972-4BA3-A150-559C4E07A362}"/>
                </a:ext>
              </a:extLst>
            </p:cNvPr>
            <p:cNvSpPr txBox="1"/>
            <p:nvPr/>
          </p:nvSpPr>
          <p:spPr>
            <a:xfrm>
              <a:off x="6642822" y="4520833"/>
              <a:ext cx="1120500" cy="307777"/>
            </a:xfrm>
            <a:prstGeom prst="rect">
              <a:avLst/>
            </a:prstGeom>
            <a:noFill/>
          </p:spPr>
          <p:txBody>
            <a:bodyPr wrap="none" rtlCol="0">
              <a:spAutoFit/>
            </a:bodyPr>
            <a:lstStyle/>
            <a:p>
              <a:r>
                <a:rPr lang="aa-ET" sz="1200" b="1" dirty="0">
                  <a:solidFill>
                    <a:schemeClr val="tx1">
                      <a:lumMod val="65000"/>
                      <a:lumOff val="35000"/>
                    </a:schemeClr>
                  </a:solidFill>
                </a:rPr>
                <a:t>3yr-mean</a:t>
              </a:r>
              <a:r>
                <a:rPr lang="aa-ET" sz="1100" b="1" dirty="0">
                  <a:solidFill>
                    <a:schemeClr val="tx1">
                      <a:lumMod val="65000"/>
                      <a:lumOff val="35000"/>
                    </a:schemeClr>
                  </a:solidFill>
                </a:rPr>
                <a:t>: </a:t>
              </a:r>
              <a:r>
                <a:rPr lang="aa-ET" sz="1400" b="1" dirty="0">
                  <a:solidFill>
                    <a:schemeClr val="tx1">
                      <a:lumMod val="65000"/>
                      <a:lumOff val="35000"/>
                    </a:schemeClr>
                  </a:solidFill>
                </a:rPr>
                <a:t>1.7</a:t>
              </a:r>
              <a:endParaRPr lang="en-US" sz="1600" b="1" dirty="0">
                <a:solidFill>
                  <a:schemeClr val="tx1">
                    <a:lumMod val="65000"/>
                    <a:lumOff val="35000"/>
                  </a:schemeClr>
                </a:solidFill>
              </a:endParaRPr>
            </a:p>
          </p:txBody>
        </p:sp>
        <p:sp>
          <p:nvSpPr>
            <p:cNvPr id="31" name="Arrow: Right 30">
              <a:extLst>
                <a:ext uri="{FF2B5EF4-FFF2-40B4-BE49-F238E27FC236}">
                  <a16:creationId xmlns:a16="http://schemas.microsoft.com/office/drawing/2014/main" id="{F9D48381-13FD-4D6B-8490-BBB6177CBF77}"/>
                </a:ext>
              </a:extLst>
            </p:cNvPr>
            <p:cNvSpPr/>
            <p:nvPr/>
          </p:nvSpPr>
          <p:spPr>
            <a:xfrm rot="19817541">
              <a:off x="7441241" y="4113192"/>
              <a:ext cx="2676996" cy="146880"/>
            </a:xfrm>
            <a:prstGeom prst="rightArrow">
              <a:avLst>
                <a:gd name="adj1" fmla="val 50000"/>
                <a:gd name="adj2" fmla="val 155818"/>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ECD13D44-61AF-4DC1-A839-44E81C648D66}"/>
                </a:ext>
              </a:extLst>
            </p:cNvPr>
            <p:cNvSpPr txBox="1"/>
            <p:nvPr/>
          </p:nvSpPr>
          <p:spPr>
            <a:xfrm rot="19605834">
              <a:off x="8361103" y="3877989"/>
              <a:ext cx="593432" cy="400110"/>
            </a:xfrm>
            <a:prstGeom prst="rect">
              <a:avLst/>
            </a:prstGeom>
            <a:noFill/>
          </p:spPr>
          <p:txBody>
            <a:bodyPr wrap="none" rtlCol="0">
              <a:spAutoFit/>
            </a:bodyPr>
            <a:lstStyle/>
            <a:p>
              <a:r>
                <a:rPr lang="aa-ET" sz="2000" b="1" dirty="0">
                  <a:solidFill>
                    <a:schemeClr val="tx1">
                      <a:lumMod val="65000"/>
                      <a:lumOff val="35000"/>
                    </a:schemeClr>
                  </a:solidFill>
                </a:rPr>
                <a:t>15x</a:t>
              </a:r>
              <a:endParaRPr lang="en-US" sz="2000" b="1" dirty="0">
                <a:solidFill>
                  <a:schemeClr val="tx1">
                    <a:lumMod val="65000"/>
                    <a:lumOff val="35000"/>
                  </a:schemeClr>
                </a:solidFill>
              </a:endParaRPr>
            </a:p>
          </p:txBody>
        </p:sp>
      </p:grpSp>
    </p:spTree>
    <p:extLst>
      <p:ext uri="{BB962C8B-B14F-4D97-AF65-F5344CB8AC3E}">
        <p14:creationId xmlns:p14="http://schemas.microsoft.com/office/powerpoint/2010/main" val="38695836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7C6BD-501D-485D-A384-663EE9A10D10}"/>
              </a:ext>
            </a:extLst>
          </p:cNvPr>
          <p:cNvSpPr>
            <a:spLocks noGrp="1"/>
          </p:cNvSpPr>
          <p:nvPr>
            <p:ph type="title"/>
          </p:nvPr>
        </p:nvSpPr>
        <p:spPr/>
        <p:txBody>
          <a:bodyPr>
            <a:normAutofit/>
          </a:bodyPr>
          <a:lstStyle/>
          <a:p>
            <a:r>
              <a:rPr lang="en-US" sz="4400" b="1" dirty="0">
                <a:solidFill>
                  <a:srgbClr val="000000"/>
                </a:solidFill>
                <a:latin typeface="LiberationSerif-Bold"/>
              </a:rPr>
              <a:t>Delineate Data</a:t>
            </a:r>
            <a:endParaRPr lang="en-US" sz="4400" dirty="0"/>
          </a:p>
        </p:txBody>
      </p:sp>
      <p:sp>
        <p:nvSpPr>
          <p:cNvPr id="3" name="Slide Number Placeholder 2">
            <a:extLst>
              <a:ext uri="{FF2B5EF4-FFF2-40B4-BE49-F238E27FC236}">
                <a16:creationId xmlns:a16="http://schemas.microsoft.com/office/drawing/2014/main" id="{4DE6D6F1-39F5-44A2-9411-9E5A77F61830}"/>
              </a:ext>
            </a:extLst>
          </p:cNvPr>
          <p:cNvSpPr>
            <a:spLocks noGrp="1"/>
          </p:cNvSpPr>
          <p:nvPr>
            <p:ph type="sldNum" sz="quarter" idx="12"/>
          </p:nvPr>
        </p:nvSpPr>
        <p:spPr/>
        <p:txBody>
          <a:bodyPr/>
          <a:lstStyle/>
          <a:p>
            <a:fld id="{3A98EE3D-8CD1-4C3F-BD1C-C98C9596463C}" type="slidenum">
              <a:rPr lang="en-US" smtClean="0"/>
              <a:t>45</a:t>
            </a:fld>
            <a:endParaRPr lang="en-US" dirty="0"/>
          </a:p>
        </p:txBody>
      </p:sp>
      <p:sp>
        <p:nvSpPr>
          <p:cNvPr id="19" name="TextBox 18">
            <a:extLst>
              <a:ext uri="{FF2B5EF4-FFF2-40B4-BE49-F238E27FC236}">
                <a16:creationId xmlns:a16="http://schemas.microsoft.com/office/drawing/2014/main" id="{B0EFE3A4-5E3F-418B-AF10-3D47F6479A8F}"/>
              </a:ext>
            </a:extLst>
          </p:cNvPr>
          <p:cNvSpPr txBox="1"/>
          <p:nvPr/>
        </p:nvSpPr>
        <p:spPr>
          <a:xfrm>
            <a:off x="43231" y="6480232"/>
            <a:ext cx="2861899" cy="276999"/>
          </a:xfrm>
          <a:prstGeom prst="rect">
            <a:avLst/>
          </a:prstGeom>
          <a:noFill/>
        </p:spPr>
        <p:txBody>
          <a:bodyPr wrap="square">
            <a:spAutoFit/>
          </a:bodyPr>
          <a:lstStyle/>
          <a:p>
            <a:r>
              <a:rPr lang="en-US" sz="1200" b="1" i="0" kern="1200" dirty="0">
                <a:solidFill>
                  <a:schemeClr val="tx1">
                    <a:lumMod val="50000"/>
                    <a:lumOff val="50000"/>
                  </a:schemeClr>
                </a:solidFill>
                <a:effectLst/>
                <a:latin typeface="+mn-lt"/>
                <a:ea typeface="+mn-ea"/>
                <a:cs typeface="+mn-cs"/>
              </a:rPr>
              <a:t>© 2019 by Nancy Duarte</a:t>
            </a:r>
            <a:r>
              <a:rPr lang="aa-ET" sz="1200" b="1" i="0" kern="1200" dirty="0">
                <a:solidFill>
                  <a:schemeClr val="tx1">
                    <a:lumMod val="50000"/>
                    <a:lumOff val="50000"/>
                  </a:schemeClr>
                </a:solidFill>
                <a:effectLst/>
                <a:latin typeface="+mn-lt"/>
                <a:ea typeface="+mn-ea"/>
                <a:cs typeface="+mn-cs"/>
              </a:rPr>
              <a:t> “Data Story”</a:t>
            </a:r>
            <a:endParaRPr lang="en-US" sz="1200" dirty="0">
              <a:solidFill>
                <a:schemeClr val="tx1">
                  <a:lumMod val="50000"/>
                  <a:lumOff val="50000"/>
                </a:schemeClr>
              </a:solidFill>
            </a:endParaRPr>
          </a:p>
        </p:txBody>
      </p:sp>
      <p:pic>
        <p:nvPicPr>
          <p:cNvPr id="6" name="Picture 5">
            <a:extLst>
              <a:ext uri="{FF2B5EF4-FFF2-40B4-BE49-F238E27FC236}">
                <a16:creationId xmlns:a16="http://schemas.microsoft.com/office/drawing/2014/main" id="{8C4CFE07-6F3B-41E5-9A0D-96093B863B30}"/>
              </a:ext>
            </a:extLst>
          </p:cNvPr>
          <p:cNvPicPr>
            <a:picLocks noChangeAspect="1"/>
          </p:cNvPicPr>
          <p:nvPr/>
        </p:nvPicPr>
        <p:blipFill>
          <a:blip r:embed="rId2">
            <a:lum bright="70000" contrast="-70000"/>
          </a:blip>
          <a:stretch>
            <a:fillRect/>
          </a:stretch>
        </p:blipFill>
        <p:spPr>
          <a:xfrm>
            <a:off x="632489" y="240262"/>
            <a:ext cx="653540" cy="653540"/>
          </a:xfrm>
          <a:prstGeom prst="rect">
            <a:avLst/>
          </a:prstGeom>
        </p:spPr>
      </p:pic>
      <p:pic>
        <p:nvPicPr>
          <p:cNvPr id="8" name="Picture 7">
            <a:extLst>
              <a:ext uri="{FF2B5EF4-FFF2-40B4-BE49-F238E27FC236}">
                <a16:creationId xmlns:a16="http://schemas.microsoft.com/office/drawing/2014/main" id="{D6D35797-90ED-4BDF-A957-4DD4A9C583FA}"/>
              </a:ext>
            </a:extLst>
          </p:cNvPr>
          <p:cNvPicPr>
            <a:picLocks noChangeAspect="1"/>
          </p:cNvPicPr>
          <p:nvPr/>
        </p:nvPicPr>
        <p:blipFill>
          <a:blip r:embed="rId3">
            <a:lum bright="70000" contrast="-70000"/>
          </a:blip>
          <a:stretch>
            <a:fillRect/>
          </a:stretch>
        </p:blipFill>
        <p:spPr>
          <a:xfrm>
            <a:off x="1352550" y="240262"/>
            <a:ext cx="653540" cy="653540"/>
          </a:xfrm>
          <a:prstGeom prst="rect">
            <a:avLst/>
          </a:prstGeom>
        </p:spPr>
      </p:pic>
      <p:pic>
        <p:nvPicPr>
          <p:cNvPr id="10" name="Picture 9">
            <a:extLst>
              <a:ext uri="{FF2B5EF4-FFF2-40B4-BE49-F238E27FC236}">
                <a16:creationId xmlns:a16="http://schemas.microsoft.com/office/drawing/2014/main" id="{4154A449-7491-4431-ABFC-A7BBE4556195}"/>
              </a:ext>
            </a:extLst>
          </p:cNvPr>
          <p:cNvPicPr>
            <a:picLocks noChangeAspect="1"/>
          </p:cNvPicPr>
          <p:nvPr/>
        </p:nvPicPr>
        <p:blipFill>
          <a:blip r:embed="rId4">
            <a:lum bright="70000" contrast="-70000"/>
          </a:blip>
          <a:stretch>
            <a:fillRect/>
          </a:stretch>
        </p:blipFill>
        <p:spPr>
          <a:xfrm>
            <a:off x="2072611" y="240262"/>
            <a:ext cx="653540" cy="653540"/>
          </a:xfrm>
          <a:prstGeom prst="rect">
            <a:avLst/>
          </a:prstGeom>
        </p:spPr>
      </p:pic>
      <p:pic>
        <p:nvPicPr>
          <p:cNvPr id="13" name="Picture 12">
            <a:extLst>
              <a:ext uri="{FF2B5EF4-FFF2-40B4-BE49-F238E27FC236}">
                <a16:creationId xmlns:a16="http://schemas.microsoft.com/office/drawing/2014/main" id="{C431AC31-647E-40A1-9746-4A53A3F49790}"/>
              </a:ext>
            </a:extLst>
          </p:cNvPr>
          <p:cNvPicPr>
            <a:picLocks noChangeAspect="1"/>
          </p:cNvPicPr>
          <p:nvPr/>
        </p:nvPicPr>
        <p:blipFill>
          <a:blip r:embed="rId5"/>
          <a:stretch>
            <a:fillRect/>
          </a:stretch>
        </p:blipFill>
        <p:spPr>
          <a:xfrm>
            <a:off x="2792672" y="240262"/>
            <a:ext cx="653540" cy="653540"/>
          </a:xfrm>
          <a:prstGeom prst="rect">
            <a:avLst/>
          </a:prstGeom>
        </p:spPr>
      </p:pic>
      <p:pic>
        <p:nvPicPr>
          <p:cNvPr id="15" name="Picture 14">
            <a:extLst>
              <a:ext uri="{FF2B5EF4-FFF2-40B4-BE49-F238E27FC236}">
                <a16:creationId xmlns:a16="http://schemas.microsoft.com/office/drawing/2014/main" id="{AE44F929-C008-462B-9F45-6246D93FCA94}"/>
              </a:ext>
            </a:extLst>
          </p:cNvPr>
          <p:cNvPicPr>
            <a:picLocks noChangeAspect="1"/>
          </p:cNvPicPr>
          <p:nvPr/>
        </p:nvPicPr>
        <p:blipFill>
          <a:blip r:embed="rId6">
            <a:lum bright="70000" contrast="-70000"/>
          </a:blip>
          <a:stretch>
            <a:fillRect/>
          </a:stretch>
        </p:blipFill>
        <p:spPr>
          <a:xfrm>
            <a:off x="3512733" y="240262"/>
            <a:ext cx="746903" cy="653540"/>
          </a:xfrm>
          <a:prstGeom prst="rect">
            <a:avLst/>
          </a:prstGeom>
        </p:spPr>
      </p:pic>
      <p:sp>
        <p:nvSpPr>
          <p:cNvPr id="9" name="Rectangle 8">
            <a:extLst>
              <a:ext uri="{FF2B5EF4-FFF2-40B4-BE49-F238E27FC236}">
                <a16:creationId xmlns:a16="http://schemas.microsoft.com/office/drawing/2014/main" id="{2EC2B842-5BDC-42DD-941B-A3E30756A06E}"/>
              </a:ext>
            </a:extLst>
          </p:cNvPr>
          <p:cNvSpPr/>
          <p:nvPr/>
        </p:nvSpPr>
        <p:spPr>
          <a:xfrm>
            <a:off x="2759079" y="206376"/>
            <a:ext cx="720726" cy="65354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CF866B-DABB-4C5F-9F44-87264E3A30F6}"/>
              </a:ext>
            </a:extLst>
          </p:cNvPr>
          <p:cNvPicPr>
            <a:picLocks noChangeAspect="1"/>
          </p:cNvPicPr>
          <p:nvPr/>
        </p:nvPicPr>
        <p:blipFill rotWithShape="1">
          <a:blip r:embed="rId7"/>
          <a:srcRect l="13909" t="16348" r="19907"/>
          <a:stretch/>
        </p:blipFill>
        <p:spPr>
          <a:xfrm>
            <a:off x="6258279" y="2969259"/>
            <a:ext cx="5100320" cy="3000883"/>
          </a:xfrm>
          <a:prstGeom prst="rect">
            <a:avLst/>
          </a:prstGeom>
        </p:spPr>
      </p:pic>
      <p:cxnSp>
        <p:nvCxnSpPr>
          <p:cNvPr id="12" name="Straight Connector 11">
            <a:extLst>
              <a:ext uri="{FF2B5EF4-FFF2-40B4-BE49-F238E27FC236}">
                <a16:creationId xmlns:a16="http://schemas.microsoft.com/office/drawing/2014/main" id="{01A466A7-A1FC-4004-B403-D94BF2F67A9E}"/>
              </a:ext>
            </a:extLst>
          </p:cNvPr>
          <p:cNvCxnSpPr/>
          <p:nvPr/>
        </p:nvCxnSpPr>
        <p:spPr>
          <a:xfrm>
            <a:off x="10540949" y="3209290"/>
            <a:ext cx="489690" cy="0"/>
          </a:xfrm>
          <a:prstGeom prst="line">
            <a:avLst/>
          </a:prstGeom>
          <a:ln>
            <a:solidFill>
              <a:srgbClr val="D0181D"/>
            </a:solidFill>
          </a:ln>
        </p:spPr>
        <p:style>
          <a:lnRef idx="1">
            <a:schemeClr val="accent1"/>
          </a:lnRef>
          <a:fillRef idx="0">
            <a:schemeClr val="accent1"/>
          </a:fillRef>
          <a:effectRef idx="0">
            <a:schemeClr val="accent1"/>
          </a:effectRef>
          <a:fontRef idx="minor">
            <a:schemeClr val="tx1"/>
          </a:fontRef>
        </p:style>
      </p:cxnSp>
      <p:sp>
        <p:nvSpPr>
          <p:cNvPr id="14" name="Arrow: Down 13">
            <a:extLst>
              <a:ext uri="{FF2B5EF4-FFF2-40B4-BE49-F238E27FC236}">
                <a16:creationId xmlns:a16="http://schemas.microsoft.com/office/drawing/2014/main" id="{BE94DB6B-AAFB-435B-B0B5-AF50FEA04470}"/>
              </a:ext>
            </a:extLst>
          </p:cNvPr>
          <p:cNvSpPr/>
          <p:nvPr/>
        </p:nvSpPr>
        <p:spPr>
          <a:xfrm>
            <a:off x="10814952" y="3215640"/>
            <a:ext cx="80291" cy="495300"/>
          </a:xfrm>
          <a:prstGeom prst="downArrow">
            <a:avLst>
              <a:gd name="adj1" fmla="val 50000"/>
              <a:gd name="adj2" fmla="val 101406"/>
            </a:avLst>
          </a:prstGeom>
          <a:solidFill>
            <a:srgbClr val="D0181D"/>
          </a:solidFill>
          <a:ln>
            <a:solidFill>
              <a:srgbClr val="D018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565D3E8-CA5B-4D5F-B7CE-ABF7DACE44A6}"/>
              </a:ext>
            </a:extLst>
          </p:cNvPr>
          <p:cNvSpPr txBox="1"/>
          <p:nvPr/>
        </p:nvSpPr>
        <p:spPr>
          <a:xfrm>
            <a:off x="10042054" y="3249275"/>
            <a:ext cx="813043" cy="461665"/>
          </a:xfrm>
          <a:prstGeom prst="rect">
            <a:avLst/>
          </a:prstGeom>
          <a:noFill/>
        </p:spPr>
        <p:txBody>
          <a:bodyPr wrap="none" rtlCol="0">
            <a:spAutoFit/>
          </a:bodyPr>
          <a:lstStyle/>
          <a:p>
            <a:r>
              <a:rPr lang="aa-ET" sz="2400" b="1" dirty="0">
                <a:solidFill>
                  <a:srgbClr val="D71B28"/>
                </a:solidFill>
              </a:rPr>
              <a:t>–25</a:t>
            </a:r>
            <a:r>
              <a:rPr lang="aa-ET" sz="1200" b="1" dirty="0">
                <a:solidFill>
                  <a:srgbClr val="D71B28"/>
                </a:solidFill>
              </a:rPr>
              <a:t>%</a:t>
            </a:r>
            <a:endParaRPr lang="en-US" sz="2400" b="1" dirty="0">
              <a:solidFill>
                <a:srgbClr val="D71B28"/>
              </a:solidFill>
            </a:endParaRPr>
          </a:p>
        </p:txBody>
      </p:sp>
      <p:pic>
        <p:nvPicPr>
          <p:cNvPr id="5" name="Picture 4">
            <a:extLst>
              <a:ext uri="{FF2B5EF4-FFF2-40B4-BE49-F238E27FC236}">
                <a16:creationId xmlns:a16="http://schemas.microsoft.com/office/drawing/2014/main" id="{082A7F7A-7CFD-40E2-984C-43BA5F11C612}"/>
              </a:ext>
            </a:extLst>
          </p:cNvPr>
          <p:cNvPicPr>
            <a:picLocks noChangeAspect="1"/>
          </p:cNvPicPr>
          <p:nvPr/>
        </p:nvPicPr>
        <p:blipFill rotWithShape="1">
          <a:blip r:embed="rId8"/>
          <a:srcRect b="24796"/>
          <a:stretch/>
        </p:blipFill>
        <p:spPr>
          <a:xfrm>
            <a:off x="1204602" y="2035672"/>
            <a:ext cx="4550406" cy="4301922"/>
          </a:xfrm>
          <a:prstGeom prst="rect">
            <a:avLst/>
          </a:prstGeom>
        </p:spPr>
      </p:pic>
    </p:spTree>
    <p:extLst>
      <p:ext uri="{BB962C8B-B14F-4D97-AF65-F5344CB8AC3E}">
        <p14:creationId xmlns:p14="http://schemas.microsoft.com/office/powerpoint/2010/main" val="2089314185"/>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22" presetClass="entr" presetSubtype="1"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wipe(up)">
                                      <p:cBhvr>
                                        <p:cTn id="9" dur="500"/>
                                        <p:tgtEl>
                                          <p:spTgt spid="14"/>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7C6BD-501D-485D-A384-663EE9A10D10}"/>
              </a:ext>
            </a:extLst>
          </p:cNvPr>
          <p:cNvSpPr>
            <a:spLocks noGrp="1"/>
          </p:cNvSpPr>
          <p:nvPr>
            <p:ph type="title"/>
          </p:nvPr>
        </p:nvSpPr>
        <p:spPr/>
        <p:txBody>
          <a:bodyPr>
            <a:normAutofit/>
          </a:bodyPr>
          <a:lstStyle/>
          <a:p>
            <a:r>
              <a:rPr lang="aa-ET" sz="4400" b="1" dirty="0">
                <a:solidFill>
                  <a:srgbClr val="000000"/>
                </a:solidFill>
                <a:latin typeface="LiberationSerif-Bold"/>
              </a:rPr>
              <a:t>Zoom into Multi-level</a:t>
            </a:r>
            <a:r>
              <a:rPr lang="en-US" sz="4400" b="1" dirty="0">
                <a:solidFill>
                  <a:srgbClr val="000000"/>
                </a:solidFill>
                <a:latin typeface="LiberationSerif-Bold"/>
              </a:rPr>
              <a:t> Data</a:t>
            </a:r>
            <a:endParaRPr lang="en-US" sz="4400" dirty="0"/>
          </a:p>
        </p:txBody>
      </p:sp>
      <p:sp>
        <p:nvSpPr>
          <p:cNvPr id="3" name="Slide Number Placeholder 2">
            <a:extLst>
              <a:ext uri="{FF2B5EF4-FFF2-40B4-BE49-F238E27FC236}">
                <a16:creationId xmlns:a16="http://schemas.microsoft.com/office/drawing/2014/main" id="{4DE6D6F1-39F5-44A2-9411-9E5A77F61830}"/>
              </a:ext>
            </a:extLst>
          </p:cNvPr>
          <p:cNvSpPr>
            <a:spLocks noGrp="1"/>
          </p:cNvSpPr>
          <p:nvPr>
            <p:ph type="sldNum" sz="quarter" idx="12"/>
          </p:nvPr>
        </p:nvSpPr>
        <p:spPr/>
        <p:txBody>
          <a:bodyPr/>
          <a:lstStyle/>
          <a:p>
            <a:fld id="{3A98EE3D-8CD1-4C3F-BD1C-C98C9596463C}" type="slidenum">
              <a:rPr lang="en-US" smtClean="0"/>
              <a:t>46</a:t>
            </a:fld>
            <a:endParaRPr lang="en-US" dirty="0"/>
          </a:p>
        </p:txBody>
      </p:sp>
      <p:sp>
        <p:nvSpPr>
          <p:cNvPr id="19" name="TextBox 18">
            <a:extLst>
              <a:ext uri="{FF2B5EF4-FFF2-40B4-BE49-F238E27FC236}">
                <a16:creationId xmlns:a16="http://schemas.microsoft.com/office/drawing/2014/main" id="{B0EFE3A4-5E3F-418B-AF10-3D47F6479A8F}"/>
              </a:ext>
            </a:extLst>
          </p:cNvPr>
          <p:cNvSpPr txBox="1"/>
          <p:nvPr/>
        </p:nvSpPr>
        <p:spPr>
          <a:xfrm>
            <a:off x="43231" y="6480232"/>
            <a:ext cx="2861899" cy="276999"/>
          </a:xfrm>
          <a:prstGeom prst="rect">
            <a:avLst/>
          </a:prstGeom>
          <a:noFill/>
        </p:spPr>
        <p:txBody>
          <a:bodyPr wrap="square">
            <a:spAutoFit/>
          </a:bodyPr>
          <a:lstStyle/>
          <a:p>
            <a:r>
              <a:rPr lang="en-US" sz="1200" b="1" i="0" kern="1200" dirty="0">
                <a:solidFill>
                  <a:schemeClr val="tx1">
                    <a:lumMod val="50000"/>
                    <a:lumOff val="50000"/>
                  </a:schemeClr>
                </a:solidFill>
                <a:effectLst/>
                <a:latin typeface="+mn-lt"/>
                <a:ea typeface="+mn-ea"/>
                <a:cs typeface="+mn-cs"/>
              </a:rPr>
              <a:t>© 2019 by Nancy Duarte</a:t>
            </a:r>
            <a:r>
              <a:rPr lang="aa-ET" sz="1200" b="1" i="0" kern="1200" dirty="0">
                <a:solidFill>
                  <a:schemeClr val="tx1">
                    <a:lumMod val="50000"/>
                    <a:lumOff val="50000"/>
                  </a:schemeClr>
                </a:solidFill>
                <a:effectLst/>
                <a:latin typeface="+mn-lt"/>
                <a:ea typeface="+mn-ea"/>
                <a:cs typeface="+mn-cs"/>
              </a:rPr>
              <a:t> “Data Story”</a:t>
            </a:r>
            <a:endParaRPr lang="en-US" sz="1200" dirty="0">
              <a:solidFill>
                <a:schemeClr val="tx1">
                  <a:lumMod val="50000"/>
                  <a:lumOff val="50000"/>
                </a:schemeClr>
              </a:solidFill>
            </a:endParaRPr>
          </a:p>
        </p:txBody>
      </p:sp>
      <p:pic>
        <p:nvPicPr>
          <p:cNvPr id="6" name="Picture 5">
            <a:extLst>
              <a:ext uri="{FF2B5EF4-FFF2-40B4-BE49-F238E27FC236}">
                <a16:creationId xmlns:a16="http://schemas.microsoft.com/office/drawing/2014/main" id="{8C4CFE07-6F3B-41E5-9A0D-96093B863B30}"/>
              </a:ext>
            </a:extLst>
          </p:cNvPr>
          <p:cNvPicPr>
            <a:picLocks noChangeAspect="1"/>
          </p:cNvPicPr>
          <p:nvPr/>
        </p:nvPicPr>
        <p:blipFill>
          <a:blip r:embed="rId2">
            <a:lum bright="70000" contrast="-70000"/>
          </a:blip>
          <a:stretch>
            <a:fillRect/>
          </a:stretch>
        </p:blipFill>
        <p:spPr>
          <a:xfrm>
            <a:off x="632489" y="240262"/>
            <a:ext cx="653540" cy="653540"/>
          </a:xfrm>
          <a:prstGeom prst="rect">
            <a:avLst/>
          </a:prstGeom>
        </p:spPr>
      </p:pic>
      <p:pic>
        <p:nvPicPr>
          <p:cNvPr id="8" name="Picture 7">
            <a:extLst>
              <a:ext uri="{FF2B5EF4-FFF2-40B4-BE49-F238E27FC236}">
                <a16:creationId xmlns:a16="http://schemas.microsoft.com/office/drawing/2014/main" id="{D6D35797-90ED-4BDF-A957-4DD4A9C583FA}"/>
              </a:ext>
            </a:extLst>
          </p:cNvPr>
          <p:cNvPicPr>
            <a:picLocks noChangeAspect="1"/>
          </p:cNvPicPr>
          <p:nvPr/>
        </p:nvPicPr>
        <p:blipFill>
          <a:blip r:embed="rId3">
            <a:lum bright="70000" contrast="-70000"/>
          </a:blip>
          <a:stretch>
            <a:fillRect/>
          </a:stretch>
        </p:blipFill>
        <p:spPr>
          <a:xfrm>
            <a:off x="1352550" y="240262"/>
            <a:ext cx="653540" cy="653540"/>
          </a:xfrm>
          <a:prstGeom prst="rect">
            <a:avLst/>
          </a:prstGeom>
        </p:spPr>
      </p:pic>
      <p:pic>
        <p:nvPicPr>
          <p:cNvPr id="10" name="Picture 9">
            <a:extLst>
              <a:ext uri="{FF2B5EF4-FFF2-40B4-BE49-F238E27FC236}">
                <a16:creationId xmlns:a16="http://schemas.microsoft.com/office/drawing/2014/main" id="{4154A449-7491-4431-ABFC-A7BBE4556195}"/>
              </a:ext>
            </a:extLst>
          </p:cNvPr>
          <p:cNvPicPr>
            <a:picLocks noChangeAspect="1"/>
          </p:cNvPicPr>
          <p:nvPr/>
        </p:nvPicPr>
        <p:blipFill>
          <a:blip r:embed="rId4">
            <a:lum bright="70000" contrast="-70000"/>
          </a:blip>
          <a:stretch>
            <a:fillRect/>
          </a:stretch>
        </p:blipFill>
        <p:spPr>
          <a:xfrm>
            <a:off x="2072611" y="240262"/>
            <a:ext cx="653540" cy="653540"/>
          </a:xfrm>
          <a:prstGeom prst="rect">
            <a:avLst/>
          </a:prstGeom>
        </p:spPr>
      </p:pic>
      <p:pic>
        <p:nvPicPr>
          <p:cNvPr id="13" name="Picture 12">
            <a:extLst>
              <a:ext uri="{FF2B5EF4-FFF2-40B4-BE49-F238E27FC236}">
                <a16:creationId xmlns:a16="http://schemas.microsoft.com/office/drawing/2014/main" id="{C431AC31-647E-40A1-9746-4A53A3F49790}"/>
              </a:ext>
            </a:extLst>
          </p:cNvPr>
          <p:cNvPicPr>
            <a:picLocks noChangeAspect="1"/>
          </p:cNvPicPr>
          <p:nvPr/>
        </p:nvPicPr>
        <p:blipFill>
          <a:blip r:embed="rId5">
            <a:lum bright="70000" contrast="-70000"/>
          </a:blip>
          <a:stretch>
            <a:fillRect/>
          </a:stretch>
        </p:blipFill>
        <p:spPr>
          <a:xfrm>
            <a:off x="2792672" y="240262"/>
            <a:ext cx="653540" cy="653540"/>
          </a:xfrm>
          <a:prstGeom prst="rect">
            <a:avLst/>
          </a:prstGeom>
        </p:spPr>
      </p:pic>
      <p:pic>
        <p:nvPicPr>
          <p:cNvPr id="15" name="Picture 14">
            <a:extLst>
              <a:ext uri="{FF2B5EF4-FFF2-40B4-BE49-F238E27FC236}">
                <a16:creationId xmlns:a16="http://schemas.microsoft.com/office/drawing/2014/main" id="{AE44F929-C008-462B-9F45-6246D93FCA94}"/>
              </a:ext>
            </a:extLst>
          </p:cNvPr>
          <p:cNvPicPr>
            <a:picLocks noChangeAspect="1"/>
          </p:cNvPicPr>
          <p:nvPr/>
        </p:nvPicPr>
        <p:blipFill>
          <a:blip r:embed="rId6"/>
          <a:stretch>
            <a:fillRect/>
          </a:stretch>
        </p:blipFill>
        <p:spPr>
          <a:xfrm>
            <a:off x="3512733" y="240262"/>
            <a:ext cx="746903" cy="653540"/>
          </a:xfrm>
          <a:prstGeom prst="rect">
            <a:avLst/>
          </a:prstGeom>
        </p:spPr>
      </p:pic>
      <p:sp>
        <p:nvSpPr>
          <p:cNvPr id="9" name="Rectangle 8">
            <a:extLst>
              <a:ext uri="{FF2B5EF4-FFF2-40B4-BE49-F238E27FC236}">
                <a16:creationId xmlns:a16="http://schemas.microsoft.com/office/drawing/2014/main" id="{2EC2B842-5BDC-42DD-941B-A3E30756A06E}"/>
              </a:ext>
            </a:extLst>
          </p:cNvPr>
          <p:cNvSpPr/>
          <p:nvPr/>
        </p:nvSpPr>
        <p:spPr>
          <a:xfrm>
            <a:off x="3479805" y="206376"/>
            <a:ext cx="846352" cy="65354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5CB8A79-571C-4A70-AF93-A9824196C421}"/>
              </a:ext>
            </a:extLst>
          </p:cNvPr>
          <p:cNvPicPr>
            <a:picLocks noChangeAspect="1"/>
          </p:cNvPicPr>
          <p:nvPr/>
        </p:nvPicPr>
        <p:blipFill rotWithShape="1">
          <a:blip r:embed="rId7"/>
          <a:srcRect b="26925"/>
          <a:stretch/>
        </p:blipFill>
        <p:spPr>
          <a:xfrm>
            <a:off x="1097280" y="2026512"/>
            <a:ext cx="4700726" cy="4164567"/>
          </a:xfrm>
          <a:prstGeom prst="rect">
            <a:avLst/>
          </a:prstGeom>
        </p:spPr>
      </p:pic>
      <p:sp>
        <p:nvSpPr>
          <p:cNvPr id="11" name="TextBox 10">
            <a:extLst>
              <a:ext uri="{FF2B5EF4-FFF2-40B4-BE49-F238E27FC236}">
                <a16:creationId xmlns:a16="http://schemas.microsoft.com/office/drawing/2014/main" id="{9ADDCE34-E5D6-4039-B1E6-B9F53A11F695}"/>
              </a:ext>
            </a:extLst>
          </p:cNvPr>
          <p:cNvSpPr txBox="1"/>
          <p:nvPr/>
        </p:nvSpPr>
        <p:spPr>
          <a:xfrm>
            <a:off x="6486005" y="3323966"/>
            <a:ext cx="5439295" cy="1938992"/>
          </a:xfrm>
          <a:prstGeom prst="rect">
            <a:avLst/>
          </a:prstGeom>
          <a:noFill/>
        </p:spPr>
        <p:txBody>
          <a:bodyPr wrap="square">
            <a:spAutoFit/>
          </a:bodyPr>
          <a:lstStyle/>
          <a:p>
            <a:r>
              <a:rPr lang="en-US" sz="2400" dirty="0">
                <a:solidFill>
                  <a:schemeClr val="tx1">
                    <a:lumMod val="65000"/>
                    <a:lumOff val="35000"/>
                  </a:schemeClr>
                </a:solidFill>
              </a:rPr>
              <a:t>Categories of data often comprise subcategories</a:t>
            </a:r>
            <a:r>
              <a:rPr lang="aa-ET" sz="2400" dirty="0">
                <a:solidFill>
                  <a:schemeClr val="tx1">
                    <a:lumMod val="65000"/>
                    <a:lumOff val="35000"/>
                  </a:schemeClr>
                </a:solidFill>
              </a:rPr>
              <a:t> (nested)</a:t>
            </a:r>
            <a:r>
              <a:rPr lang="en-US" sz="2400" dirty="0">
                <a:solidFill>
                  <a:schemeClr val="tx1">
                    <a:lumMod val="65000"/>
                    <a:lumOff val="35000"/>
                  </a:schemeClr>
                </a:solidFill>
              </a:rPr>
              <a:t>. </a:t>
            </a:r>
            <a:br>
              <a:rPr lang="aa-ET" sz="2400" dirty="0">
                <a:solidFill>
                  <a:schemeClr val="tx1">
                    <a:lumMod val="65000"/>
                    <a:lumOff val="35000"/>
                  </a:schemeClr>
                </a:solidFill>
              </a:rPr>
            </a:br>
            <a:br>
              <a:rPr lang="aa-ET" sz="2400" dirty="0">
                <a:solidFill>
                  <a:schemeClr val="tx1">
                    <a:lumMod val="65000"/>
                    <a:lumOff val="35000"/>
                  </a:schemeClr>
                </a:solidFill>
              </a:rPr>
            </a:br>
            <a:r>
              <a:rPr lang="en-US" sz="2400" dirty="0">
                <a:solidFill>
                  <a:schemeClr val="tx1">
                    <a:lumMod val="65000"/>
                    <a:lumOff val="35000"/>
                  </a:schemeClr>
                </a:solidFill>
              </a:rPr>
              <a:t>A great way to highlight a subunit is to </a:t>
            </a:r>
            <a:r>
              <a:rPr lang="aa-ET" sz="2400" b="1" dirty="0">
                <a:solidFill>
                  <a:srgbClr val="17BED2"/>
                </a:solidFill>
              </a:rPr>
              <a:t>zoom into</a:t>
            </a:r>
            <a:r>
              <a:rPr lang="en-US" sz="2400" b="1" dirty="0">
                <a:solidFill>
                  <a:srgbClr val="17BED2"/>
                </a:solidFill>
              </a:rPr>
              <a:t> a secondary </a:t>
            </a:r>
            <a:r>
              <a:rPr lang="aa-ET" sz="2400" b="1" dirty="0">
                <a:solidFill>
                  <a:srgbClr val="17BED2"/>
                </a:solidFill>
              </a:rPr>
              <a:t>feature</a:t>
            </a:r>
            <a:r>
              <a:rPr lang="en-US" sz="2400" dirty="0">
                <a:solidFill>
                  <a:srgbClr val="17BED2"/>
                </a:solidFill>
              </a:rPr>
              <a:t>. </a:t>
            </a:r>
          </a:p>
        </p:txBody>
      </p:sp>
    </p:spTree>
    <p:extLst>
      <p:ext uri="{BB962C8B-B14F-4D97-AF65-F5344CB8AC3E}">
        <p14:creationId xmlns:p14="http://schemas.microsoft.com/office/powerpoint/2010/main" val="15717808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7C6BD-501D-485D-A384-663EE9A10D10}"/>
              </a:ext>
            </a:extLst>
          </p:cNvPr>
          <p:cNvSpPr>
            <a:spLocks noGrp="1"/>
          </p:cNvSpPr>
          <p:nvPr>
            <p:ph type="title"/>
          </p:nvPr>
        </p:nvSpPr>
        <p:spPr/>
        <p:txBody>
          <a:bodyPr>
            <a:normAutofit/>
          </a:bodyPr>
          <a:lstStyle/>
          <a:p>
            <a:r>
              <a:rPr lang="aa-ET" sz="4400" b="1" dirty="0">
                <a:solidFill>
                  <a:srgbClr val="000000"/>
                </a:solidFill>
                <a:latin typeface="LiberationSerif-Bold"/>
              </a:rPr>
              <a:t>Zoom into Multi-level</a:t>
            </a:r>
            <a:r>
              <a:rPr lang="en-US" sz="4400" b="1" dirty="0">
                <a:solidFill>
                  <a:srgbClr val="000000"/>
                </a:solidFill>
                <a:latin typeface="LiberationSerif-Bold"/>
              </a:rPr>
              <a:t> Data</a:t>
            </a:r>
            <a:endParaRPr lang="en-US" sz="4400" dirty="0"/>
          </a:p>
        </p:txBody>
      </p:sp>
      <p:sp>
        <p:nvSpPr>
          <p:cNvPr id="3" name="Slide Number Placeholder 2">
            <a:extLst>
              <a:ext uri="{FF2B5EF4-FFF2-40B4-BE49-F238E27FC236}">
                <a16:creationId xmlns:a16="http://schemas.microsoft.com/office/drawing/2014/main" id="{4DE6D6F1-39F5-44A2-9411-9E5A77F61830}"/>
              </a:ext>
            </a:extLst>
          </p:cNvPr>
          <p:cNvSpPr>
            <a:spLocks noGrp="1"/>
          </p:cNvSpPr>
          <p:nvPr>
            <p:ph type="sldNum" sz="quarter" idx="12"/>
          </p:nvPr>
        </p:nvSpPr>
        <p:spPr/>
        <p:txBody>
          <a:bodyPr/>
          <a:lstStyle/>
          <a:p>
            <a:fld id="{3A98EE3D-8CD1-4C3F-BD1C-C98C9596463C}" type="slidenum">
              <a:rPr lang="en-US" smtClean="0"/>
              <a:t>47</a:t>
            </a:fld>
            <a:endParaRPr lang="en-US" dirty="0"/>
          </a:p>
        </p:txBody>
      </p:sp>
      <p:sp>
        <p:nvSpPr>
          <p:cNvPr id="19" name="TextBox 18">
            <a:extLst>
              <a:ext uri="{FF2B5EF4-FFF2-40B4-BE49-F238E27FC236}">
                <a16:creationId xmlns:a16="http://schemas.microsoft.com/office/drawing/2014/main" id="{B0EFE3A4-5E3F-418B-AF10-3D47F6479A8F}"/>
              </a:ext>
            </a:extLst>
          </p:cNvPr>
          <p:cNvSpPr txBox="1"/>
          <p:nvPr/>
        </p:nvSpPr>
        <p:spPr>
          <a:xfrm>
            <a:off x="43231" y="6480232"/>
            <a:ext cx="2861899" cy="276999"/>
          </a:xfrm>
          <a:prstGeom prst="rect">
            <a:avLst/>
          </a:prstGeom>
          <a:noFill/>
        </p:spPr>
        <p:txBody>
          <a:bodyPr wrap="square">
            <a:spAutoFit/>
          </a:bodyPr>
          <a:lstStyle/>
          <a:p>
            <a:r>
              <a:rPr lang="en-US" sz="1200" b="1" i="0" kern="1200" dirty="0">
                <a:solidFill>
                  <a:schemeClr val="tx1">
                    <a:lumMod val="50000"/>
                    <a:lumOff val="50000"/>
                  </a:schemeClr>
                </a:solidFill>
                <a:effectLst/>
                <a:latin typeface="+mn-lt"/>
                <a:ea typeface="+mn-ea"/>
                <a:cs typeface="+mn-cs"/>
              </a:rPr>
              <a:t>© 2019 by Nancy Duarte</a:t>
            </a:r>
            <a:r>
              <a:rPr lang="aa-ET" sz="1200" b="1" i="0" kern="1200" dirty="0">
                <a:solidFill>
                  <a:schemeClr val="tx1">
                    <a:lumMod val="50000"/>
                    <a:lumOff val="50000"/>
                  </a:schemeClr>
                </a:solidFill>
                <a:effectLst/>
                <a:latin typeface="+mn-lt"/>
                <a:ea typeface="+mn-ea"/>
                <a:cs typeface="+mn-cs"/>
              </a:rPr>
              <a:t> “Data Story”</a:t>
            </a:r>
            <a:endParaRPr lang="en-US" sz="1200" dirty="0">
              <a:solidFill>
                <a:schemeClr val="tx1">
                  <a:lumMod val="50000"/>
                  <a:lumOff val="50000"/>
                </a:schemeClr>
              </a:solidFill>
            </a:endParaRPr>
          </a:p>
        </p:txBody>
      </p:sp>
      <p:pic>
        <p:nvPicPr>
          <p:cNvPr id="6" name="Picture 5">
            <a:extLst>
              <a:ext uri="{FF2B5EF4-FFF2-40B4-BE49-F238E27FC236}">
                <a16:creationId xmlns:a16="http://schemas.microsoft.com/office/drawing/2014/main" id="{8C4CFE07-6F3B-41E5-9A0D-96093B863B30}"/>
              </a:ext>
            </a:extLst>
          </p:cNvPr>
          <p:cNvPicPr>
            <a:picLocks noChangeAspect="1"/>
          </p:cNvPicPr>
          <p:nvPr/>
        </p:nvPicPr>
        <p:blipFill>
          <a:blip r:embed="rId3">
            <a:lum bright="70000" contrast="-70000"/>
          </a:blip>
          <a:stretch>
            <a:fillRect/>
          </a:stretch>
        </p:blipFill>
        <p:spPr>
          <a:xfrm>
            <a:off x="632489" y="240262"/>
            <a:ext cx="653540" cy="653540"/>
          </a:xfrm>
          <a:prstGeom prst="rect">
            <a:avLst/>
          </a:prstGeom>
        </p:spPr>
      </p:pic>
      <p:pic>
        <p:nvPicPr>
          <p:cNvPr id="8" name="Picture 7">
            <a:extLst>
              <a:ext uri="{FF2B5EF4-FFF2-40B4-BE49-F238E27FC236}">
                <a16:creationId xmlns:a16="http://schemas.microsoft.com/office/drawing/2014/main" id="{D6D35797-90ED-4BDF-A957-4DD4A9C583FA}"/>
              </a:ext>
            </a:extLst>
          </p:cNvPr>
          <p:cNvPicPr>
            <a:picLocks noChangeAspect="1"/>
          </p:cNvPicPr>
          <p:nvPr/>
        </p:nvPicPr>
        <p:blipFill>
          <a:blip r:embed="rId4">
            <a:lum bright="70000" contrast="-70000"/>
          </a:blip>
          <a:stretch>
            <a:fillRect/>
          </a:stretch>
        </p:blipFill>
        <p:spPr>
          <a:xfrm>
            <a:off x="1352550" y="240262"/>
            <a:ext cx="653540" cy="653540"/>
          </a:xfrm>
          <a:prstGeom prst="rect">
            <a:avLst/>
          </a:prstGeom>
        </p:spPr>
      </p:pic>
      <p:pic>
        <p:nvPicPr>
          <p:cNvPr id="10" name="Picture 9">
            <a:extLst>
              <a:ext uri="{FF2B5EF4-FFF2-40B4-BE49-F238E27FC236}">
                <a16:creationId xmlns:a16="http://schemas.microsoft.com/office/drawing/2014/main" id="{4154A449-7491-4431-ABFC-A7BBE4556195}"/>
              </a:ext>
            </a:extLst>
          </p:cNvPr>
          <p:cNvPicPr>
            <a:picLocks noChangeAspect="1"/>
          </p:cNvPicPr>
          <p:nvPr/>
        </p:nvPicPr>
        <p:blipFill>
          <a:blip r:embed="rId5">
            <a:lum bright="70000" contrast="-70000"/>
          </a:blip>
          <a:stretch>
            <a:fillRect/>
          </a:stretch>
        </p:blipFill>
        <p:spPr>
          <a:xfrm>
            <a:off x="2072611" y="240262"/>
            <a:ext cx="653540" cy="653540"/>
          </a:xfrm>
          <a:prstGeom prst="rect">
            <a:avLst/>
          </a:prstGeom>
        </p:spPr>
      </p:pic>
      <p:pic>
        <p:nvPicPr>
          <p:cNvPr id="13" name="Picture 12">
            <a:extLst>
              <a:ext uri="{FF2B5EF4-FFF2-40B4-BE49-F238E27FC236}">
                <a16:creationId xmlns:a16="http://schemas.microsoft.com/office/drawing/2014/main" id="{C431AC31-647E-40A1-9746-4A53A3F49790}"/>
              </a:ext>
            </a:extLst>
          </p:cNvPr>
          <p:cNvPicPr>
            <a:picLocks noChangeAspect="1"/>
          </p:cNvPicPr>
          <p:nvPr/>
        </p:nvPicPr>
        <p:blipFill>
          <a:blip r:embed="rId6">
            <a:lum bright="70000" contrast="-70000"/>
          </a:blip>
          <a:stretch>
            <a:fillRect/>
          </a:stretch>
        </p:blipFill>
        <p:spPr>
          <a:xfrm>
            <a:off x="2792672" y="240262"/>
            <a:ext cx="653540" cy="653540"/>
          </a:xfrm>
          <a:prstGeom prst="rect">
            <a:avLst/>
          </a:prstGeom>
        </p:spPr>
      </p:pic>
      <p:pic>
        <p:nvPicPr>
          <p:cNvPr id="15" name="Picture 14">
            <a:extLst>
              <a:ext uri="{FF2B5EF4-FFF2-40B4-BE49-F238E27FC236}">
                <a16:creationId xmlns:a16="http://schemas.microsoft.com/office/drawing/2014/main" id="{AE44F929-C008-462B-9F45-6246D93FCA94}"/>
              </a:ext>
            </a:extLst>
          </p:cNvPr>
          <p:cNvPicPr>
            <a:picLocks noChangeAspect="1"/>
          </p:cNvPicPr>
          <p:nvPr/>
        </p:nvPicPr>
        <p:blipFill>
          <a:blip r:embed="rId7"/>
          <a:stretch>
            <a:fillRect/>
          </a:stretch>
        </p:blipFill>
        <p:spPr>
          <a:xfrm>
            <a:off x="3512733" y="240262"/>
            <a:ext cx="746903" cy="653540"/>
          </a:xfrm>
          <a:prstGeom prst="rect">
            <a:avLst/>
          </a:prstGeom>
        </p:spPr>
      </p:pic>
      <p:sp>
        <p:nvSpPr>
          <p:cNvPr id="9" name="Rectangle 8">
            <a:extLst>
              <a:ext uri="{FF2B5EF4-FFF2-40B4-BE49-F238E27FC236}">
                <a16:creationId xmlns:a16="http://schemas.microsoft.com/office/drawing/2014/main" id="{2EC2B842-5BDC-42DD-941B-A3E30756A06E}"/>
              </a:ext>
            </a:extLst>
          </p:cNvPr>
          <p:cNvSpPr/>
          <p:nvPr/>
        </p:nvSpPr>
        <p:spPr>
          <a:xfrm>
            <a:off x="3479805" y="206376"/>
            <a:ext cx="846352" cy="653540"/>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7CF866B-DABB-4C5F-9F44-87264E3A30F6}"/>
              </a:ext>
            </a:extLst>
          </p:cNvPr>
          <p:cNvPicPr>
            <a:picLocks noChangeAspect="1"/>
          </p:cNvPicPr>
          <p:nvPr/>
        </p:nvPicPr>
        <p:blipFill rotWithShape="1">
          <a:blip r:embed="rId8"/>
          <a:srcRect l="13909" t="15711" r="19907"/>
          <a:stretch/>
        </p:blipFill>
        <p:spPr>
          <a:xfrm>
            <a:off x="6268439" y="2956559"/>
            <a:ext cx="5100320" cy="3023743"/>
          </a:xfrm>
          <a:prstGeom prst="rect">
            <a:avLst/>
          </a:prstGeom>
        </p:spPr>
      </p:pic>
      <p:pic>
        <p:nvPicPr>
          <p:cNvPr id="7" name="Picture 6">
            <a:extLst>
              <a:ext uri="{FF2B5EF4-FFF2-40B4-BE49-F238E27FC236}">
                <a16:creationId xmlns:a16="http://schemas.microsoft.com/office/drawing/2014/main" id="{05CB8A79-571C-4A70-AF93-A9824196C421}"/>
              </a:ext>
            </a:extLst>
          </p:cNvPr>
          <p:cNvPicPr>
            <a:picLocks noChangeAspect="1"/>
          </p:cNvPicPr>
          <p:nvPr/>
        </p:nvPicPr>
        <p:blipFill rotWithShape="1">
          <a:blip r:embed="rId9"/>
          <a:srcRect b="26925"/>
          <a:stretch/>
        </p:blipFill>
        <p:spPr>
          <a:xfrm>
            <a:off x="1097280" y="2026512"/>
            <a:ext cx="4700726" cy="4164567"/>
          </a:xfrm>
          <a:prstGeom prst="rect">
            <a:avLst/>
          </a:prstGeom>
        </p:spPr>
      </p:pic>
      <p:grpSp>
        <p:nvGrpSpPr>
          <p:cNvPr id="31" name="Group 30">
            <a:extLst>
              <a:ext uri="{FF2B5EF4-FFF2-40B4-BE49-F238E27FC236}">
                <a16:creationId xmlns:a16="http://schemas.microsoft.com/office/drawing/2014/main" id="{A6E948D8-371B-4AE0-906E-B2E06A2976EA}"/>
              </a:ext>
            </a:extLst>
          </p:cNvPr>
          <p:cNvGrpSpPr/>
          <p:nvPr/>
        </p:nvGrpSpPr>
        <p:grpSpPr>
          <a:xfrm>
            <a:off x="9054819" y="3384895"/>
            <a:ext cx="1719861" cy="1447800"/>
            <a:chOff x="9054819" y="3384895"/>
            <a:chExt cx="1719861" cy="1447800"/>
          </a:xfrm>
        </p:grpSpPr>
        <p:grpSp>
          <p:nvGrpSpPr>
            <p:cNvPr id="25" name="Group 24">
              <a:extLst>
                <a:ext uri="{FF2B5EF4-FFF2-40B4-BE49-F238E27FC236}">
                  <a16:creationId xmlns:a16="http://schemas.microsoft.com/office/drawing/2014/main" id="{1154D0D2-71C7-4F8A-9897-BC45B5BAF6BF}"/>
                </a:ext>
              </a:extLst>
            </p:cNvPr>
            <p:cNvGrpSpPr/>
            <p:nvPr/>
          </p:nvGrpSpPr>
          <p:grpSpPr>
            <a:xfrm>
              <a:off x="9054819" y="3384895"/>
              <a:ext cx="1447800" cy="1447800"/>
              <a:chOff x="7591779" y="3215640"/>
              <a:chExt cx="1447800" cy="1447800"/>
            </a:xfrm>
          </p:grpSpPr>
          <p:sp>
            <p:nvSpPr>
              <p:cNvPr id="5" name="Oval 4">
                <a:extLst>
                  <a:ext uri="{FF2B5EF4-FFF2-40B4-BE49-F238E27FC236}">
                    <a16:creationId xmlns:a16="http://schemas.microsoft.com/office/drawing/2014/main" id="{48DD9BB1-8848-4B6C-9FDF-9E1505D0D8D1}"/>
                  </a:ext>
                </a:extLst>
              </p:cNvPr>
              <p:cNvSpPr/>
              <p:nvPr/>
            </p:nvSpPr>
            <p:spPr>
              <a:xfrm>
                <a:off x="7591779" y="3215640"/>
                <a:ext cx="1447800" cy="1447800"/>
              </a:xfrm>
              <a:prstGeom prst="ellipse">
                <a:avLst/>
              </a:prstGeom>
              <a:solidFill>
                <a:srgbClr val="FFFFFF">
                  <a:alpha val="89804"/>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tial Circle 21">
                <a:extLst>
                  <a:ext uri="{FF2B5EF4-FFF2-40B4-BE49-F238E27FC236}">
                    <a16:creationId xmlns:a16="http://schemas.microsoft.com/office/drawing/2014/main" id="{E44F0A14-D1BD-4FEA-9027-354F2B363AA5}"/>
                  </a:ext>
                </a:extLst>
              </p:cNvPr>
              <p:cNvSpPr/>
              <p:nvPr/>
            </p:nvSpPr>
            <p:spPr>
              <a:xfrm>
                <a:off x="7614639" y="3238500"/>
                <a:ext cx="1402080" cy="1402080"/>
              </a:xfrm>
              <a:prstGeom prst="pie">
                <a:avLst>
                  <a:gd name="adj1" fmla="val 1351643"/>
                  <a:gd name="adj2" fmla="val 16200000"/>
                </a:avLst>
              </a:prstGeom>
              <a:solidFill>
                <a:srgbClr val="D51E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Oval 23">
                <a:extLst>
                  <a:ext uri="{FF2B5EF4-FFF2-40B4-BE49-F238E27FC236}">
                    <a16:creationId xmlns:a16="http://schemas.microsoft.com/office/drawing/2014/main" id="{9E378C6F-215A-48AA-855B-9D60F4ACD413}"/>
                  </a:ext>
                </a:extLst>
              </p:cNvPr>
              <p:cNvSpPr/>
              <p:nvPr/>
            </p:nvSpPr>
            <p:spPr>
              <a:xfrm>
                <a:off x="7881339" y="3505200"/>
                <a:ext cx="868680" cy="868680"/>
              </a:xfrm>
              <a:prstGeom prst="ellipse">
                <a:avLst/>
              </a:prstGeom>
              <a:solidFill>
                <a:schemeClr val="bg1">
                  <a:lumMod val="9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TextBox 26">
              <a:extLst>
                <a:ext uri="{FF2B5EF4-FFF2-40B4-BE49-F238E27FC236}">
                  <a16:creationId xmlns:a16="http://schemas.microsoft.com/office/drawing/2014/main" id="{21AC9205-42A7-4C08-885A-2804984448D6}"/>
                </a:ext>
              </a:extLst>
            </p:cNvPr>
            <p:cNvSpPr txBox="1"/>
            <p:nvPr/>
          </p:nvSpPr>
          <p:spPr>
            <a:xfrm>
              <a:off x="9313899" y="3847185"/>
              <a:ext cx="1036320" cy="523220"/>
            </a:xfrm>
            <a:prstGeom prst="rect">
              <a:avLst/>
            </a:prstGeom>
            <a:noFill/>
          </p:spPr>
          <p:txBody>
            <a:bodyPr wrap="square">
              <a:spAutoFit/>
            </a:bodyPr>
            <a:lstStyle/>
            <a:p>
              <a:pPr algn="ctr"/>
              <a:r>
                <a:rPr lang="aa-ET" sz="2800" dirty="0">
                  <a:solidFill>
                    <a:srgbClr val="C00000"/>
                  </a:solidFill>
                </a:rPr>
                <a:t>68</a:t>
              </a:r>
              <a:r>
                <a:rPr lang="aa-ET" b="1" dirty="0">
                  <a:solidFill>
                    <a:srgbClr val="C00000"/>
                  </a:solidFill>
                </a:rPr>
                <a:t>%</a:t>
              </a:r>
              <a:endParaRPr lang="en-US" b="1" dirty="0">
                <a:solidFill>
                  <a:srgbClr val="C00000"/>
                </a:solidFill>
              </a:endParaRPr>
            </a:p>
          </p:txBody>
        </p:sp>
        <p:cxnSp>
          <p:nvCxnSpPr>
            <p:cNvPr id="29" name="Straight Connector 28">
              <a:extLst>
                <a:ext uri="{FF2B5EF4-FFF2-40B4-BE49-F238E27FC236}">
                  <a16:creationId xmlns:a16="http://schemas.microsoft.com/office/drawing/2014/main" id="{4AB74AEC-0422-447A-AA04-87B1F9605E80}"/>
                </a:ext>
              </a:extLst>
            </p:cNvPr>
            <p:cNvCxnSpPr/>
            <p:nvPr/>
          </p:nvCxnSpPr>
          <p:spPr>
            <a:xfrm>
              <a:off x="10350219" y="4457700"/>
              <a:ext cx="424461" cy="0"/>
            </a:xfrm>
            <a:prstGeom prst="line">
              <a:avLst/>
            </a:prstGeom>
            <a:ln w="28575">
              <a:solidFill>
                <a:srgbClr val="D51E27"/>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07309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righ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E3EB8C75-C454-4D39-996E-2E8BBFF303A2}"/>
              </a:ext>
            </a:extLst>
          </p:cNvPr>
          <p:cNvPicPr>
            <a:picLocks noChangeAspect="1"/>
          </p:cNvPicPr>
          <p:nvPr/>
        </p:nvPicPr>
        <p:blipFill>
          <a:blip r:embed="rId3"/>
          <a:stretch>
            <a:fillRect/>
          </a:stretch>
        </p:blipFill>
        <p:spPr>
          <a:xfrm>
            <a:off x="5923210" y="1340823"/>
            <a:ext cx="1298390" cy="762298"/>
          </a:xfrm>
          <a:prstGeom prst="rect">
            <a:avLst/>
          </a:prstGeom>
        </p:spPr>
      </p:pic>
      <p:pic>
        <p:nvPicPr>
          <p:cNvPr id="24" name="Picture 23">
            <a:extLst>
              <a:ext uri="{FF2B5EF4-FFF2-40B4-BE49-F238E27FC236}">
                <a16:creationId xmlns:a16="http://schemas.microsoft.com/office/drawing/2014/main" id="{219A411C-227A-473F-A1D3-376CA6D24758}"/>
              </a:ext>
            </a:extLst>
          </p:cNvPr>
          <p:cNvPicPr>
            <a:picLocks noChangeAspect="1"/>
          </p:cNvPicPr>
          <p:nvPr/>
        </p:nvPicPr>
        <p:blipFill>
          <a:blip r:embed="rId4"/>
          <a:stretch>
            <a:fillRect/>
          </a:stretch>
        </p:blipFill>
        <p:spPr>
          <a:xfrm>
            <a:off x="5737146" y="1333242"/>
            <a:ext cx="1678364" cy="994586"/>
          </a:xfrm>
          <a:prstGeom prst="rect">
            <a:avLst/>
          </a:prstGeom>
        </p:spPr>
      </p:pic>
      <p:pic>
        <p:nvPicPr>
          <p:cNvPr id="26" name="Picture 25">
            <a:extLst>
              <a:ext uri="{FF2B5EF4-FFF2-40B4-BE49-F238E27FC236}">
                <a16:creationId xmlns:a16="http://schemas.microsoft.com/office/drawing/2014/main" id="{BCF6B4AF-9344-4E53-A686-84ED9AC03FE5}"/>
              </a:ext>
            </a:extLst>
          </p:cNvPr>
          <p:cNvPicPr>
            <a:picLocks noChangeAspect="1"/>
          </p:cNvPicPr>
          <p:nvPr/>
        </p:nvPicPr>
        <p:blipFill>
          <a:blip r:embed="rId5"/>
          <a:stretch>
            <a:fillRect/>
          </a:stretch>
        </p:blipFill>
        <p:spPr>
          <a:xfrm>
            <a:off x="5719067" y="1232463"/>
            <a:ext cx="1704058" cy="1001668"/>
          </a:xfrm>
          <a:prstGeom prst="rect">
            <a:avLst/>
          </a:prstGeom>
        </p:spPr>
      </p:pic>
      <p:pic>
        <p:nvPicPr>
          <p:cNvPr id="4" name="Picture 3">
            <a:extLst>
              <a:ext uri="{FF2B5EF4-FFF2-40B4-BE49-F238E27FC236}">
                <a16:creationId xmlns:a16="http://schemas.microsoft.com/office/drawing/2014/main" id="{71F0B365-28DC-40D3-BDCE-2B904E8FA726}"/>
              </a:ext>
            </a:extLst>
          </p:cNvPr>
          <p:cNvPicPr>
            <a:picLocks noChangeAspect="1"/>
          </p:cNvPicPr>
          <p:nvPr/>
        </p:nvPicPr>
        <p:blipFill>
          <a:blip r:embed="rId6"/>
          <a:stretch>
            <a:fillRect/>
          </a:stretch>
        </p:blipFill>
        <p:spPr>
          <a:xfrm>
            <a:off x="5732146" y="1142546"/>
            <a:ext cx="1690978" cy="960574"/>
          </a:xfrm>
          <a:prstGeom prst="rect">
            <a:avLst/>
          </a:prstGeom>
        </p:spPr>
      </p:pic>
      <p:pic>
        <p:nvPicPr>
          <p:cNvPr id="6" name="Picture 5">
            <a:extLst>
              <a:ext uri="{FF2B5EF4-FFF2-40B4-BE49-F238E27FC236}">
                <a16:creationId xmlns:a16="http://schemas.microsoft.com/office/drawing/2014/main" id="{708718BC-0C41-417B-B158-65A71AC9C73E}"/>
              </a:ext>
            </a:extLst>
          </p:cNvPr>
          <p:cNvPicPr>
            <a:picLocks noChangeAspect="1"/>
          </p:cNvPicPr>
          <p:nvPr/>
        </p:nvPicPr>
        <p:blipFill>
          <a:blip r:embed="rId7"/>
          <a:stretch>
            <a:fillRect/>
          </a:stretch>
        </p:blipFill>
        <p:spPr>
          <a:xfrm>
            <a:off x="5785055" y="1259034"/>
            <a:ext cx="1685978" cy="916190"/>
          </a:xfrm>
          <a:prstGeom prst="rect">
            <a:avLst/>
          </a:prstGeom>
        </p:spPr>
      </p:pic>
      <p:sp>
        <p:nvSpPr>
          <p:cNvPr id="3" name="Rectangle 2">
            <a:extLst>
              <a:ext uri="{FF2B5EF4-FFF2-40B4-BE49-F238E27FC236}">
                <a16:creationId xmlns:a16="http://schemas.microsoft.com/office/drawing/2014/main" id="{8A2BA47F-8894-49B1-AE95-9933C20D9019}"/>
              </a:ext>
            </a:extLst>
          </p:cNvPr>
          <p:cNvSpPr/>
          <p:nvPr/>
        </p:nvSpPr>
        <p:spPr>
          <a:xfrm>
            <a:off x="5011456" y="704850"/>
            <a:ext cx="3132359" cy="1835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DA0970C0-5649-455B-A97E-6B8A271B06DF}"/>
              </a:ext>
            </a:extLst>
          </p:cNvPr>
          <p:cNvPicPr>
            <a:picLocks noChangeAspect="1"/>
          </p:cNvPicPr>
          <p:nvPr/>
        </p:nvPicPr>
        <p:blipFill>
          <a:blip r:embed="rId8"/>
          <a:stretch>
            <a:fillRect/>
          </a:stretch>
        </p:blipFill>
        <p:spPr>
          <a:xfrm>
            <a:off x="5008840" y="840062"/>
            <a:ext cx="3127128" cy="1835967"/>
          </a:xfrm>
          <a:prstGeom prst="rect">
            <a:avLst/>
          </a:prstGeom>
        </p:spPr>
      </p:pic>
      <p:sp>
        <p:nvSpPr>
          <p:cNvPr id="2" name="Title 1">
            <a:extLst>
              <a:ext uri="{FF2B5EF4-FFF2-40B4-BE49-F238E27FC236}">
                <a16:creationId xmlns:a16="http://schemas.microsoft.com/office/drawing/2014/main" id="{C76F81BF-985E-4D3B-8E1C-DD7E5C243498}"/>
              </a:ext>
            </a:extLst>
          </p:cNvPr>
          <p:cNvSpPr>
            <a:spLocks noGrp="1"/>
          </p:cNvSpPr>
          <p:nvPr>
            <p:ph type="title"/>
          </p:nvPr>
        </p:nvSpPr>
        <p:spPr>
          <a:xfrm>
            <a:off x="643466" y="1805558"/>
            <a:ext cx="3517567" cy="2093975"/>
          </a:xfrm>
        </p:spPr>
        <p:txBody>
          <a:bodyPr/>
          <a:lstStyle/>
          <a:p>
            <a:r>
              <a:rPr lang="aa-ET" dirty="0"/>
              <a:t>The same data, different stories.</a:t>
            </a:r>
            <a:endParaRPr lang="en-US" dirty="0"/>
          </a:p>
        </p:txBody>
      </p:sp>
      <p:sp>
        <p:nvSpPr>
          <p:cNvPr id="5" name="Slide Number Placeholder 4">
            <a:extLst>
              <a:ext uri="{FF2B5EF4-FFF2-40B4-BE49-F238E27FC236}">
                <a16:creationId xmlns:a16="http://schemas.microsoft.com/office/drawing/2014/main" id="{AB6C8DE8-1261-4183-811B-F31B57D885A0}"/>
              </a:ext>
            </a:extLst>
          </p:cNvPr>
          <p:cNvSpPr>
            <a:spLocks noGrp="1"/>
          </p:cNvSpPr>
          <p:nvPr>
            <p:ph type="sldNum" sz="quarter" idx="12"/>
          </p:nvPr>
        </p:nvSpPr>
        <p:spPr/>
        <p:txBody>
          <a:bodyPr/>
          <a:lstStyle/>
          <a:p>
            <a:fld id="{3A98EE3D-8CD1-4C3F-BD1C-C98C9596463C}" type="slidenum">
              <a:rPr lang="en-US" smtClean="0"/>
              <a:pPr/>
              <a:t>48</a:t>
            </a:fld>
            <a:endParaRPr lang="en-US" dirty="0"/>
          </a:p>
        </p:txBody>
      </p:sp>
    </p:spTree>
    <p:extLst>
      <p:ext uri="{BB962C8B-B14F-4D97-AF65-F5344CB8AC3E}">
        <p14:creationId xmlns:p14="http://schemas.microsoft.com/office/powerpoint/2010/main" val="1963264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25F15B-7320-41EA-A237-450789B1BFC3}"/>
              </a:ext>
            </a:extLst>
          </p:cNvPr>
          <p:cNvPicPr>
            <a:picLocks noChangeAspect="1"/>
          </p:cNvPicPr>
          <p:nvPr/>
        </p:nvPicPr>
        <p:blipFill>
          <a:blip r:embed="rId3"/>
          <a:stretch>
            <a:fillRect/>
          </a:stretch>
        </p:blipFill>
        <p:spPr>
          <a:xfrm>
            <a:off x="4962470" y="2822670"/>
            <a:ext cx="3364923" cy="1828557"/>
          </a:xfrm>
          <a:prstGeom prst="rect">
            <a:avLst/>
          </a:prstGeom>
        </p:spPr>
      </p:pic>
      <p:sp>
        <p:nvSpPr>
          <p:cNvPr id="2" name="Title 1">
            <a:extLst>
              <a:ext uri="{FF2B5EF4-FFF2-40B4-BE49-F238E27FC236}">
                <a16:creationId xmlns:a16="http://schemas.microsoft.com/office/drawing/2014/main" id="{C76F81BF-985E-4D3B-8E1C-DD7E5C243498}"/>
              </a:ext>
            </a:extLst>
          </p:cNvPr>
          <p:cNvSpPr>
            <a:spLocks noGrp="1"/>
          </p:cNvSpPr>
          <p:nvPr>
            <p:ph type="title"/>
          </p:nvPr>
        </p:nvSpPr>
        <p:spPr>
          <a:xfrm>
            <a:off x="643466" y="1805558"/>
            <a:ext cx="3517567" cy="2093975"/>
          </a:xfrm>
        </p:spPr>
        <p:txBody>
          <a:bodyPr/>
          <a:lstStyle/>
          <a:p>
            <a:r>
              <a:rPr lang="aa-ET" dirty="0"/>
              <a:t>The same data, different stories.</a:t>
            </a:r>
            <a:endParaRPr lang="en-US" dirty="0"/>
          </a:p>
        </p:txBody>
      </p:sp>
      <p:sp>
        <p:nvSpPr>
          <p:cNvPr id="5" name="Slide Number Placeholder 4">
            <a:extLst>
              <a:ext uri="{FF2B5EF4-FFF2-40B4-BE49-F238E27FC236}">
                <a16:creationId xmlns:a16="http://schemas.microsoft.com/office/drawing/2014/main" id="{AB6C8DE8-1261-4183-811B-F31B57D885A0}"/>
              </a:ext>
            </a:extLst>
          </p:cNvPr>
          <p:cNvSpPr>
            <a:spLocks noGrp="1"/>
          </p:cNvSpPr>
          <p:nvPr>
            <p:ph type="sldNum" sz="quarter" idx="12"/>
          </p:nvPr>
        </p:nvSpPr>
        <p:spPr/>
        <p:txBody>
          <a:bodyPr/>
          <a:lstStyle/>
          <a:p>
            <a:fld id="{3A98EE3D-8CD1-4C3F-BD1C-C98C9596463C}" type="slidenum">
              <a:rPr lang="en-US" smtClean="0"/>
              <a:pPr/>
              <a:t>49</a:t>
            </a:fld>
            <a:endParaRPr lang="en-US" dirty="0"/>
          </a:p>
        </p:txBody>
      </p:sp>
      <p:pic>
        <p:nvPicPr>
          <p:cNvPr id="24" name="Picture 23">
            <a:extLst>
              <a:ext uri="{FF2B5EF4-FFF2-40B4-BE49-F238E27FC236}">
                <a16:creationId xmlns:a16="http://schemas.microsoft.com/office/drawing/2014/main" id="{219A411C-227A-473F-A1D3-376CA6D24758}"/>
              </a:ext>
            </a:extLst>
          </p:cNvPr>
          <p:cNvPicPr>
            <a:picLocks noChangeAspect="1"/>
          </p:cNvPicPr>
          <p:nvPr/>
        </p:nvPicPr>
        <p:blipFill>
          <a:blip r:embed="rId4"/>
          <a:stretch>
            <a:fillRect/>
          </a:stretch>
        </p:blipFill>
        <p:spPr>
          <a:xfrm>
            <a:off x="8418789" y="4774737"/>
            <a:ext cx="3129744" cy="1854663"/>
          </a:xfrm>
          <a:prstGeom prst="rect">
            <a:avLst/>
          </a:prstGeom>
        </p:spPr>
      </p:pic>
      <p:pic>
        <p:nvPicPr>
          <p:cNvPr id="26" name="Picture 25">
            <a:extLst>
              <a:ext uri="{FF2B5EF4-FFF2-40B4-BE49-F238E27FC236}">
                <a16:creationId xmlns:a16="http://schemas.microsoft.com/office/drawing/2014/main" id="{BCF6B4AF-9344-4E53-A686-84ED9AC03FE5}"/>
              </a:ext>
            </a:extLst>
          </p:cNvPr>
          <p:cNvPicPr>
            <a:picLocks noChangeAspect="1"/>
          </p:cNvPicPr>
          <p:nvPr/>
        </p:nvPicPr>
        <p:blipFill>
          <a:blip r:embed="rId5"/>
          <a:stretch>
            <a:fillRect/>
          </a:stretch>
        </p:blipFill>
        <p:spPr>
          <a:xfrm>
            <a:off x="8418789" y="2839563"/>
            <a:ext cx="3129745" cy="1839707"/>
          </a:xfrm>
          <a:prstGeom prst="rect">
            <a:avLst/>
          </a:prstGeom>
        </p:spPr>
      </p:pic>
      <p:pic>
        <p:nvPicPr>
          <p:cNvPr id="36" name="Picture 35">
            <a:extLst>
              <a:ext uri="{FF2B5EF4-FFF2-40B4-BE49-F238E27FC236}">
                <a16:creationId xmlns:a16="http://schemas.microsoft.com/office/drawing/2014/main" id="{E3EB8C75-C454-4D39-996E-2E8BBFF303A2}"/>
              </a:ext>
            </a:extLst>
          </p:cNvPr>
          <p:cNvPicPr>
            <a:picLocks noChangeAspect="1"/>
          </p:cNvPicPr>
          <p:nvPr/>
        </p:nvPicPr>
        <p:blipFill>
          <a:blip r:embed="rId6"/>
          <a:stretch>
            <a:fillRect/>
          </a:stretch>
        </p:blipFill>
        <p:spPr>
          <a:xfrm>
            <a:off x="8421407" y="803988"/>
            <a:ext cx="3127127" cy="1835967"/>
          </a:xfrm>
          <a:prstGeom prst="rect">
            <a:avLst/>
          </a:prstGeom>
        </p:spPr>
      </p:pic>
      <p:pic>
        <p:nvPicPr>
          <p:cNvPr id="38" name="Picture 37">
            <a:extLst>
              <a:ext uri="{FF2B5EF4-FFF2-40B4-BE49-F238E27FC236}">
                <a16:creationId xmlns:a16="http://schemas.microsoft.com/office/drawing/2014/main" id="{DA0970C0-5649-455B-A97E-6B8A271B06DF}"/>
              </a:ext>
            </a:extLst>
          </p:cNvPr>
          <p:cNvPicPr>
            <a:picLocks noChangeAspect="1"/>
          </p:cNvPicPr>
          <p:nvPr/>
        </p:nvPicPr>
        <p:blipFill>
          <a:blip r:embed="rId7"/>
          <a:stretch>
            <a:fillRect/>
          </a:stretch>
        </p:blipFill>
        <p:spPr>
          <a:xfrm>
            <a:off x="5011457" y="840062"/>
            <a:ext cx="3127128" cy="1835967"/>
          </a:xfrm>
          <a:prstGeom prst="rect">
            <a:avLst/>
          </a:prstGeom>
        </p:spPr>
      </p:pic>
      <p:pic>
        <p:nvPicPr>
          <p:cNvPr id="4" name="Picture 3">
            <a:extLst>
              <a:ext uri="{FF2B5EF4-FFF2-40B4-BE49-F238E27FC236}">
                <a16:creationId xmlns:a16="http://schemas.microsoft.com/office/drawing/2014/main" id="{7A1F5875-DB5E-4D93-BCF1-B1A403188CDF}"/>
              </a:ext>
            </a:extLst>
          </p:cNvPr>
          <p:cNvPicPr>
            <a:picLocks noChangeAspect="1"/>
          </p:cNvPicPr>
          <p:nvPr/>
        </p:nvPicPr>
        <p:blipFill>
          <a:blip r:embed="rId8"/>
          <a:stretch>
            <a:fillRect/>
          </a:stretch>
        </p:blipFill>
        <p:spPr>
          <a:xfrm>
            <a:off x="5019001" y="4612494"/>
            <a:ext cx="3452175" cy="1961036"/>
          </a:xfrm>
          <a:prstGeom prst="rect">
            <a:avLst/>
          </a:prstGeom>
        </p:spPr>
      </p:pic>
    </p:spTree>
    <p:extLst>
      <p:ext uri="{BB962C8B-B14F-4D97-AF65-F5344CB8AC3E}">
        <p14:creationId xmlns:p14="http://schemas.microsoft.com/office/powerpoint/2010/main" val="4536623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64A8C-5FAF-4821-A3D8-C610CD39820B}"/>
              </a:ext>
            </a:extLst>
          </p:cNvPr>
          <p:cNvSpPr>
            <a:spLocks noGrp="1"/>
          </p:cNvSpPr>
          <p:nvPr>
            <p:ph type="title"/>
          </p:nvPr>
        </p:nvSpPr>
        <p:spPr>
          <a:xfrm>
            <a:off x="481420" y="786383"/>
            <a:ext cx="3810000" cy="2093975"/>
          </a:xfrm>
        </p:spPr>
        <p:txBody>
          <a:bodyPr/>
          <a:lstStyle/>
          <a:p>
            <a:r>
              <a:rPr lang="aa-ET" dirty="0"/>
              <a:t>Why Art?</a:t>
            </a:r>
            <a:endParaRPr lang="en-US" dirty="0"/>
          </a:p>
        </p:txBody>
      </p:sp>
      <p:sp>
        <p:nvSpPr>
          <p:cNvPr id="5" name="Slide Number Placeholder 4">
            <a:extLst>
              <a:ext uri="{FF2B5EF4-FFF2-40B4-BE49-F238E27FC236}">
                <a16:creationId xmlns:a16="http://schemas.microsoft.com/office/drawing/2014/main" id="{8E261240-ED65-49A5-BA1E-1CB0BBA581AC}"/>
              </a:ext>
            </a:extLst>
          </p:cNvPr>
          <p:cNvSpPr>
            <a:spLocks noGrp="1"/>
          </p:cNvSpPr>
          <p:nvPr>
            <p:ph type="sldNum" sz="quarter" idx="12"/>
          </p:nvPr>
        </p:nvSpPr>
        <p:spPr/>
        <p:txBody>
          <a:bodyPr/>
          <a:lstStyle/>
          <a:p>
            <a:fld id="{3A98EE3D-8CD1-4C3F-BD1C-C98C9596463C}" type="slidenum">
              <a:rPr lang="en-US" smtClean="0"/>
              <a:pPr/>
              <a:t>5</a:t>
            </a:fld>
            <a:endParaRPr lang="en-US" dirty="0"/>
          </a:p>
        </p:txBody>
      </p:sp>
      <p:sp>
        <p:nvSpPr>
          <p:cNvPr id="32" name="TextBox 31">
            <a:extLst>
              <a:ext uri="{FF2B5EF4-FFF2-40B4-BE49-F238E27FC236}">
                <a16:creationId xmlns:a16="http://schemas.microsoft.com/office/drawing/2014/main" id="{8FD13289-AAB7-40F8-B678-5E512B0D471E}"/>
              </a:ext>
            </a:extLst>
          </p:cNvPr>
          <p:cNvSpPr txBox="1"/>
          <p:nvPr/>
        </p:nvSpPr>
        <p:spPr>
          <a:xfrm>
            <a:off x="828270" y="3098696"/>
            <a:ext cx="2558415" cy="1384995"/>
          </a:xfrm>
          <a:prstGeom prst="rect">
            <a:avLst/>
          </a:prstGeom>
          <a:noFill/>
        </p:spPr>
        <p:txBody>
          <a:bodyPr wrap="square">
            <a:spAutoFit/>
          </a:bodyPr>
          <a:lstStyle/>
          <a:p>
            <a:r>
              <a:rPr lang="aa-ET" sz="2800" b="1" dirty="0">
                <a:solidFill>
                  <a:schemeClr val="accent4">
                    <a:lumMod val="60000"/>
                    <a:lumOff val="40000"/>
                  </a:schemeClr>
                </a:solidFill>
                <a:latin typeface="+mn-lt"/>
              </a:rPr>
              <a:t>A</a:t>
            </a:r>
            <a:r>
              <a:rPr lang="aa-ET" sz="2800" dirty="0">
                <a:solidFill>
                  <a:schemeClr val="accent4">
                    <a:lumMod val="20000"/>
                    <a:lumOff val="80000"/>
                  </a:schemeClr>
                </a:solidFill>
                <a:latin typeface="+mn-lt"/>
              </a:rPr>
              <a:t>ppropriate</a:t>
            </a:r>
            <a:r>
              <a:rPr lang="aa-ET" sz="2800" dirty="0">
                <a:solidFill>
                  <a:schemeClr val="accent4">
                    <a:lumMod val="40000"/>
                    <a:lumOff val="60000"/>
                  </a:schemeClr>
                </a:solidFill>
                <a:latin typeface="+mn-lt"/>
              </a:rPr>
              <a:t> </a:t>
            </a:r>
            <a:br>
              <a:rPr lang="aa-ET" sz="2800" dirty="0">
                <a:solidFill>
                  <a:schemeClr val="accent4">
                    <a:lumMod val="40000"/>
                    <a:lumOff val="60000"/>
                  </a:schemeClr>
                </a:solidFill>
                <a:latin typeface="+mn-lt"/>
              </a:rPr>
            </a:br>
            <a:r>
              <a:rPr lang="aa-ET" sz="2800" b="1" dirty="0">
                <a:solidFill>
                  <a:schemeClr val="accent4">
                    <a:lumMod val="60000"/>
                    <a:lumOff val="40000"/>
                  </a:schemeClr>
                </a:solidFill>
                <a:latin typeface="+mn-lt"/>
              </a:rPr>
              <a:t>R</a:t>
            </a:r>
            <a:r>
              <a:rPr lang="aa-ET" sz="2800" dirty="0">
                <a:solidFill>
                  <a:schemeClr val="accent4">
                    <a:lumMod val="20000"/>
                    <a:lumOff val="80000"/>
                  </a:schemeClr>
                </a:solidFill>
                <a:latin typeface="+mn-lt"/>
              </a:rPr>
              <a:t>epresentation</a:t>
            </a:r>
            <a:r>
              <a:rPr lang="aa-ET" sz="2800" dirty="0">
                <a:solidFill>
                  <a:schemeClr val="accent4">
                    <a:lumMod val="40000"/>
                    <a:lumOff val="60000"/>
                  </a:schemeClr>
                </a:solidFill>
                <a:latin typeface="+mn-lt"/>
              </a:rPr>
              <a:t> </a:t>
            </a:r>
            <a:br>
              <a:rPr lang="aa-ET" sz="2800" dirty="0">
                <a:solidFill>
                  <a:schemeClr val="accent4">
                    <a:lumMod val="40000"/>
                    <a:lumOff val="60000"/>
                  </a:schemeClr>
                </a:solidFill>
                <a:latin typeface="+mn-lt"/>
              </a:rPr>
            </a:br>
            <a:r>
              <a:rPr lang="aa-ET" sz="2800" b="1" dirty="0">
                <a:solidFill>
                  <a:schemeClr val="accent4">
                    <a:lumMod val="60000"/>
                    <a:lumOff val="40000"/>
                  </a:schemeClr>
                </a:solidFill>
                <a:latin typeface="+mn-lt"/>
              </a:rPr>
              <a:t>T</a:t>
            </a:r>
            <a:r>
              <a:rPr lang="aa-ET" sz="2800" dirty="0">
                <a:solidFill>
                  <a:schemeClr val="accent4">
                    <a:lumMod val="20000"/>
                    <a:lumOff val="80000"/>
                  </a:schemeClr>
                </a:solidFill>
                <a:latin typeface="+mn-lt"/>
              </a:rPr>
              <a:t>echnique</a:t>
            </a:r>
            <a:endParaRPr lang="en-US" sz="2800" dirty="0">
              <a:solidFill>
                <a:schemeClr val="accent4">
                  <a:lumMod val="20000"/>
                  <a:lumOff val="80000"/>
                </a:schemeClr>
              </a:solidFill>
              <a:latin typeface="+mn-lt"/>
            </a:endParaRPr>
          </a:p>
        </p:txBody>
      </p:sp>
      <p:sp>
        <p:nvSpPr>
          <p:cNvPr id="8" name="Content Placeholder 2">
            <a:extLst>
              <a:ext uri="{FF2B5EF4-FFF2-40B4-BE49-F238E27FC236}">
                <a16:creationId xmlns:a16="http://schemas.microsoft.com/office/drawing/2014/main" id="{4303B9AE-DFFF-409C-AABB-7319B1A69BBF}"/>
              </a:ext>
            </a:extLst>
          </p:cNvPr>
          <p:cNvSpPr txBox="1">
            <a:spLocks/>
          </p:cNvSpPr>
          <p:nvPr/>
        </p:nvSpPr>
        <p:spPr>
          <a:xfrm>
            <a:off x="5040365" y="653584"/>
            <a:ext cx="7108404" cy="1179786"/>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aa-ET" sz="2000" dirty="0">
              <a:solidFill>
                <a:schemeClr val="accent6"/>
              </a:solidFill>
            </a:endParaRPr>
          </a:p>
        </p:txBody>
      </p:sp>
      <p:sp>
        <p:nvSpPr>
          <p:cNvPr id="11" name="Content Placeholder 2">
            <a:extLst>
              <a:ext uri="{FF2B5EF4-FFF2-40B4-BE49-F238E27FC236}">
                <a16:creationId xmlns:a16="http://schemas.microsoft.com/office/drawing/2014/main" id="{451CBB36-0257-4021-BFDB-A61B19337E10}"/>
              </a:ext>
            </a:extLst>
          </p:cNvPr>
          <p:cNvSpPr>
            <a:spLocks noGrp="1"/>
          </p:cNvSpPr>
          <p:nvPr>
            <p:ph idx="1"/>
          </p:nvPr>
        </p:nvSpPr>
        <p:spPr>
          <a:xfrm>
            <a:off x="5040364" y="666750"/>
            <a:ext cx="7437385" cy="1054394"/>
          </a:xfrm>
        </p:spPr>
        <p:txBody>
          <a:bodyPr>
            <a:normAutofit/>
          </a:bodyPr>
          <a:lstStyle/>
          <a:p>
            <a:r>
              <a:rPr lang="aa-ET" sz="2400" dirty="0"/>
              <a:t>Data visualization styles have been diversifying.</a:t>
            </a:r>
            <a:br>
              <a:rPr lang="aa-ET" sz="2400" dirty="0"/>
            </a:br>
            <a:r>
              <a:rPr lang="aa-ET" sz="2400" dirty="0">
                <a:solidFill>
                  <a:schemeClr val="accent4"/>
                </a:solidFill>
              </a:rPr>
              <a:t>We need to know what styles are available &amp; effective.</a:t>
            </a:r>
          </a:p>
        </p:txBody>
      </p:sp>
      <p:grpSp>
        <p:nvGrpSpPr>
          <p:cNvPr id="6" name="Group 5">
            <a:extLst>
              <a:ext uri="{FF2B5EF4-FFF2-40B4-BE49-F238E27FC236}">
                <a16:creationId xmlns:a16="http://schemas.microsoft.com/office/drawing/2014/main" id="{113417B5-CB65-4B84-B0CC-32E90445F70C}"/>
              </a:ext>
            </a:extLst>
          </p:cNvPr>
          <p:cNvGrpSpPr/>
          <p:nvPr/>
        </p:nvGrpSpPr>
        <p:grpSpPr>
          <a:xfrm>
            <a:off x="5122776" y="1721144"/>
            <a:ext cx="6587804" cy="5036692"/>
            <a:chOff x="4852356" y="1459641"/>
            <a:chExt cx="7037853" cy="5380776"/>
          </a:xfrm>
        </p:grpSpPr>
        <p:pic>
          <p:nvPicPr>
            <p:cNvPr id="3" name="Picture 2">
              <a:extLst>
                <a:ext uri="{FF2B5EF4-FFF2-40B4-BE49-F238E27FC236}">
                  <a16:creationId xmlns:a16="http://schemas.microsoft.com/office/drawing/2014/main" id="{C70E0F87-6A4B-4E48-A17D-710350394B66}"/>
                </a:ext>
              </a:extLst>
            </p:cNvPr>
            <p:cNvPicPr>
              <a:picLocks noChangeAspect="1"/>
            </p:cNvPicPr>
            <p:nvPr/>
          </p:nvPicPr>
          <p:blipFill>
            <a:blip r:embed="rId2"/>
            <a:stretch>
              <a:fillRect/>
            </a:stretch>
          </p:blipFill>
          <p:spPr>
            <a:xfrm>
              <a:off x="4852356" y="1548130"/>
              <a:ext cx="3580851" cy="5292287"/>
            </a:xfrm>
            <a:prstGeom prst="rect">
              <a:avLst/>
            </a:prstGeom>
          </p:spPr>
        </p:pic>
        <p:pic>
          <p:nvPicPr>
            <p:cNvPr id="4" name="Picture 3">
              <a:extLst>
                <a:ext uri="{FF2B5EF4-FFF2-40B4-BE49-F238E27FC236}">
                  <a16:creationId xmlns:a16="http://schemas.microsoft.com/office/drawing/2014/main" id="{FF326907-F743-4CBC-8548-BB495B717403}"/>
                </a:ext>
              </a:extLst>
            </p:cNvPr>
            <p:cNvPicPr>
              <a:picLocks noChangeAspect="1"/>
            </p:cNvPicPr>
            <p:nvPr/>
          </p:nvPicPr>
          <p:blipFill>
            <a:blip r:embed="rId3"/>
            <a:stretch>
              <a:fillRect/>
            </a:stretch>
          </p:blipFill>
          <p:spPr>
            <a:xfrm>
              <a:off x="8529021" y="1459641"/>
              <a:ext cx="3361188" cy="5193964"/>
            </a:xfrm>
            <a:prstGeom prst="rect">
              <a:avLst/>
            </a:prstGeom>
          </p:spPr>
        </p:pic>
      </p:grpSp>
      <p:sp>
        <p:nvSpPr>
          <p:cNvPr id="7" name="TextBox 6">
            <a:extLst>
              <a:ext uri="{FF2B5EF4-FFF2-40B4-BE49-F238E27FC236}">
                <a16:creationId xmlns:a16="http://schemas.microsoft.com/office/drawing/2014/main" id="{D675AFC6-4F3F-42F8-A9B7-8E9F212D5E6F}"/>
              </a:ext>
            </a:extLst>
          </p:cNvPr>
          <p:cNvSpPr txBox="1"/>
          <p:nvPr/>
        </p:nvSpPr>
        <p:spPr>
          <a:xfrm>
            <a:off x="43231" y="6288743"/>
            <a:ext cx="4549082" cy="523220"/>
          </a:xfrm>
          <a:prstGeom prst="rect">
            <a:avLst/>
          </a:prstGeom>
          <a:noFill/>
        </p:spPr>
        <p:txBody>
          <a:bodyPr wrap="square">
            <a:spAutoFit/>
          </a:bodyPr>
          <a:lstStyle/>
          <a:p>
            <a:pPr algn="ctr"/>
            <a:r>
              <a:rPr lang="en-US" sz="1400" b="0" i="0" dirty="0" err="1">
                <a:solidFill>
                  <a:schemeClr val="bg1">
                    <a:lumMod val="75000"/>
                  </a:schemeClr>
                </a:solidFill>
                <a:effectLst/>
              </a:rPr>
              <a:t>Knaflic</a:t>
            </a:r>
            <a:r>
              <a:rPr lang="en-US" sz="1400" b="0" i="0" dirty="0">
                <a:solidFill>
                  <a:schemeClr val="bg1">
                    <a:lumMod val="75000"/>
                  </a:schemeClr>
                </a:solidFill>
                <a:effectLst/>
              </a:rPr>
              <a:t>, Cole. </a:t>
            </a:r>
            <a:r>
              <a:rPr lang="en-US" sz="1400" b="0" i="1" dirty="0">
                <a:solidFill>
                  <a:schemeClr val="bg1">
                    <a:lumMod val="75000"/>
                  </a:schemeClr>
                </a:solidFill>
                <a:effectLst/>
              </a:rPr>
              <a:t>Storytelling With Data: A Data Visualization Guide for Business Professionals</a:t>
            </a:r>
            <a:r>
              <a:rPr lang="en-US" sz="1400" b="0" i="0" dirty="0">
                <a:solidFill>
                  <a:schemeClr val="bg1">
                    <a:lumMod val="75000"/>
                  </a:schemeClr>
                </a:solidFill>
                <a:effectLst/>
              </a:rPr>
              <a:t>, Wiley, © 2015.</a:t>
            </a:r>
            <a:endParaRPr lang="en-US" sz="1400" dirty="0">
              <a:solidFill>
                <a:schemeClr val="bg1">
                  <a:lumMod val="75000"/>
                </a:schemeClr>
              </a:solidFill>
            </a:endParaRPr>
          </a:p>
        </p:txBody>
      </p:sp>
    </p:spTree>
    <p:extLst>
      <p:ext uri="{BB962C8B-B14F-4D97-AF65-F5344CB8AC3E}">
        <p14:creationId xmlns:p14="http://schemas.microsoft.com/office/powerpoint/2010/main" val="36821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7C1B0E-F666-40B6-97B5-1DB93F062B9E}"/>
              </a:ext>
            </a:extLst>
          </p:cNvPr>
          <p:cNvSpPr>
            <a:spLocks noGrp="1"/>
          </p:cNvSpPr>
          <p:nvPr>
            <p:ph type="sldNum" sz="quarter" idx="12"/>
          </p:nvPr>
        </p:nvSpPr>
        <p:spPr/>
        <p:txBody>
          <a:bodyPr/>
          <a:lstStyle/>
          <a:p>
            <a:fld id="{3A98EE3D-8CD1-4C3F-BD1C-C98C9596463C}" type="slidenum">
              <a:rPr lang="en-US" smtClean="0"/>
              <a:t>50</a:t>
            </a:fld>
            <a:endParaRPr lang="en-US" dirty="0"/>
          </a:p>
        </p:txBody>
      </p:sp>
      <p:sp>
        <p:nvSpPr>
          <p:cNvPr id="3" name="Title 1">
            <a:extLst>
              <a:ext uri="{FF2B5EF4-FFF2-40B4-BE49-F238E27FC236}">
                <a16:creationId xmlns:a16="http://schemas.microsoft.com/office/drawing/2014/main" id="{2831D93B-0395-4010-9A45-1A981D758368}"/>
              </a:ext>
            </a:extLst>
          </p:cNvPr>
          <p:cNvSpPr txBox="1">
            <a:spLocks/>
          </p:cNvSpPr>
          <p:nvPr/>
        </p:nvSpPr>
        <p:spPr>
          <a:xfrm>
            <a:off x="4010704" y="2799977"/>
            <a:ext cx="5474970" cy="1450757"/>
          </a:xfrm>
          <a:prstGeom prst="rect">
            <a:avLst/>
          </a:prstGeom>
        </p:spPr>
        <p:txBody>
          <a:bodyPr/>
          <a:lst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a:lstStyle>
          <a:p>
            <a:r>
              <a:rPr lang="aa-ET" dirty="0"/>
              <a:t>More examples.</a:t>
            </a:r>
            <a:endParaRPr lang="en-US" dirty="0"/>
          </a:p>
        </p:txBody>
      </p:sp>
      <mc:AlternateContent xmlns:mc="http://schemas.openxmlformats.org/markup-compatibility/2006">
        <mc:Choice xmlns:am3d="http://schemas.microsoft.com/office/drawing/2017/model3d" Requires="am3d">
          <p:graphicFrame>
            <p:nvGraphicFramePr>
              <p:cNvPr id="6" name="3D Model 5" descr="Give this horse a farm">
                <a:extLst>
                  <a:ext uri="{FF2B5EF4-FFF2-40B4-BE49-F238E27FC236}">
                    <a16:creationId xmlns:a16="http://schemas.microsoft.com/office/drawing/2014/main" id="{EA507003-181F-402F-AD11-F193B1D5E4A0}"/>
                  </a:ext>
                </a:extLst>
              </p:cNvPr>
              <p:cNvGraphicFramePr>
                <a:graphicFrameLocks noChangeAspect="1"/>
              </p:cNvGraphicFramePr>
              <p:nvPr/>
            </p:nvGraphicFramePr>
            <p:xfrm>
              <a:off x="-289558" y="3863147"/>
              <a:ext cx="4913398" cy="2749249"/>
            </p:xfrm>
            <a:graphic>
              <a:graphicData uri="http://schemas.microsoft.com/office/drawing/2017/model3d">
                <am3d:model3d r:embed="rId2">
                  <am3d:spPr>
                    <a:xfrm>
                      <a:off x="0" y="0"/>
                      <a:ext cx="4913398" cy="2749249"/>
                    </a:xfrm>
                    <a:prstGeom prst="rect">
                      <a:avLst/>
                    </a:prstGeom>
                  </am3d:spPr>
                  <am3d:camera>
                    <am3d:pos x="0" y="0" z="54730183"/>
                    <am3d:up dx="0" dy="36000000" dz="0"/>
                    <am3d:lookAt x="0" y="0" z="0"/>
                    <am3d:perspective fov="2700000"/>
                  </am3d:camera>
                  <am3d:trans>
                    <am3d:meterPerModelUnit n="1306900" d="1000000"/>
                    <am3d:preTrans dx="24648" dy="-12457465" dz="0"/>
                    <am3d:scale>
                      <am3d:sx n="1000000" d="1000000"/>
                      <am3d:sy n="1000000" d="1000000"/>
                      <am3d:sz n="1000000" d="1000000"/>
                    </am3d:scale>
                    <am3d:rot ax="665640" ay="4414159" az="639093"/>
                    <am3d:postTrans dx="0" dy="0" dz="0"/>
                  </am3d:trans>
                  <am3d:raster rName="Office3DRenderer" rVer="16.0.8326">
                    <am3d:blip r:embed="rId3"/>
                  </am3d:raster>
                  <am3d:objViewport viewportSz="57099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Give this horse a farm">
                <a:extLst>
                  <a:ext uri="{FF2B5EF4-FFF2-40B4-BE49-F238E27FC236}">
                    <a16:creationId xmlns:a16="http://schemas.microsoft.com/office/drawing/2014/main" id="{EA507003-181F-402F-AD11-F193B1D5E4A0}"/>
                  </a:ext>
                </a:extLst>
              </p:cNvPr>
              <p:cNvPicPr>
                <a:picLocks noGrp="1" noRot="1" noChangeAspect="1" noMove="1" noResize="1" noEditPoints="1" noAdjustHandles="1" noChangeArrowheads="1" noChangeShapeType="1" noCrop="1"/>
              </p:cNvPicPr>
              <p:nvPr/>
            </p:nvPicPr>
            <p:blipFill>
              <a:blip r:embed="rId3"/>
              <a:stretch>
                <a:fillRect/>
              </a:stretch>
            </p:blipFill>
            <p:spPr>
              <a:xfrm>
                <a:off x="-289558" y="3863147"/>
                <a:ext cx="4913398" cy="2749249"/>
              </a:xfrm>
              <a:prstGeom prst="rect">
                <a:avLst/>
              </a:prstGeom>
            </p:spPr>
          </p:pic>
        </mc:Fallback>
      </mc:AlternateContent>
    </p:spTree>
    <p:extLst>
      <p:ext uri="{BB962C8B-B14F-4D97-AF65-F5344CB8AC3E}">
        <p14:creationId xmlns:p14="http://schemas.microsoft.com/office/powerpoint/2010/main" val="411983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2" fill="hold" nodeType="withEffect">
                                  <p:stCondLst>
                                    <p:cond delay="1000"/>
                                  </p:stCondLst>
                                  <p:childTnLst>
                                    <p:anim calcmode="lin" valueType="num">
                                      <p:cBhvr additive="sum">
                                        <p:cTn id="6" dur="2000" fill="hold"/>
                                        <p:tgtEl>
                                          <p:spTgt spid="6"/>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6"/>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6"/>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6"/>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6"/>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0E54D6-8684-4160-AE87-6287DC076931}"/>
              </a:ext>
            </a:extLst>
          </p:cNvPr>
          <p:cNvSpPr>
            <a:spLocks noGrp="1"/>
          </p:cNvSpPr>
          <p:nvPr>
            <p:ph type="sldNum" sz="quarter" idx="12"/>
          </p:nvPr>
        </p:nvSpPr>
        <p:spPr/>
        <p:txBody>
          <a:bodyPr/>
          <a:lstStyle/>
          <a:p>
            <a:fld id="{3A98EE3D-8CD1-4C3F-BD1C-C98C9596463C}" type="slidenum">
              <a:rPr lang="en-US" smtClean="0"/>
              <a:t>51</a:t>
            </a:fld>
            <a:endParaRPr lang="en-US" dirty="0"/>
          </a:p>
        </p:txBody>
      </p:sp>
      <p:pic>
        <p:nvPicPr>
          <p:cNvPr id="6" name="Picture 5">
            <a:extLst>
              <a:ext uri="{FF2B5EF4-FFF2-40B4-BE49-F238E27FC236}">
                <a16:creationId xmlns:a16="http://schemas.microsoft.com/office/drawing/2014/main" id="{0A6CDF02-2D74-4759-9E67-30E974C15BA9}"/>
              </a:ext>
            </a:extLst>
          </p:cNvPr>
          <p:cNvPicPr>
            <a:picLocks noChangeAspect="1"/>
          </p:cNvPicPr>
          <p:nvPr/>
        </p:nvPicPr>
        <p:blipFill>
          <a:blip r:embed="rId3"/>
          <a:stretch>
            <a:fillRect/>
          </a:stretch>
        </p:blipFill>
        <p:spPr>
          <a:xfrm>
            <a:off x="2001157" y="2106060"/>
            <a:ext cx="8189685" cy="3046563"/>
          </a:xfrm>
          <a:prstGeom prst="rect">
            <a:avLst/>
          </a:prstGeom>
        </p:spPr>
      </p:pic>
      <p:sp>
        <p:nvSpPr>
          <p:cNvPr id="12" name="TextBox 11">
            <a:extLst>
              <a:ext uri="{FF2B5EF4-FFF2-40B4-BE49-F238E27FC236}">
                <a16:creationId xmlns:a16="http://schemas.microsoft.com/office/drawing/2014/main" id="{99099FB9-A37C-4E1B-BB1C-13F8FD3E8FD3}"/>
              </a:ext>
            </a:extLst>
          </p:cNvPr>
          <p:cNvSpPr txBox="1"/>
          <p:nvPr/>
        </p:nvSpPr>
        <p:spPr>
          <a:xfrm>
            <a:off x="43231" y="6490900"/>
            <a:ext cx="8748230" cy="276999"/>
          </a:xfrm>
          <a:prstGeom prst="rect">
            <a:avLst/>
          </a:prstGeom>
          <a:noFill/>
        </p:spPr>
        <p:txBody>
          <a:bodyPr wrap="square">
            <a:spAutoFit/>
          </a:bodyPr>
          <a:lstStyle/>
          <a:p>
            <a:r>
              <a:rPr lang="en-US" sz="1200" b="1" dirty="0" err="1">
                <a:solidFill>
                  <a:schemeClr val="tx1">
                    <a:lumMod val="50000"/>
                    <a:lumOff val="50000"/>
                  </a:schemeClr>
                </a:solidFill>
              </a:rPr>
              <a:t>Knaflic</a:t>
            </a:r>
            <a:r>
              <a:rPr lang="en-US" sz="1200" b="1" dirty="0">
                <a:solidFill>
                  <a:schemeClr val="tx1">
                    <a:lumMod val="50000"/>
                    <a:lumOff val="50000"/>
                  </a:schemeClr>
                </a:solidFill>
              </a:rPr>
              <a:t>, Cole. Storytelling With Data: A Data Visualization Guide for Business Professionals, Wiley, © 2015.</a:t>
            </a:r>
          </a:p>
        </p:txBody>
      </p:sp>
    </p:spTree>
    <p:extLst>
      <p:ext uri="{BB962C8B-B14F-4D97-AF65-F5344CB8AC3E}">
        <p14:creationId xmlns:p14="http://schemas.microsoft.com/office/powerpoint/2010/main" val="2541868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E021B6-F851-4B37-B63A-1564990234F8}"/>
              </a:ext>
            </a:extLst>
          </p:cNvPr>
          <p:cNvSpPr>
            <a:spLocks noGrp="1"/>
          </p:cNvSpPr>
          <p:nvPr>
            <p:ph type="sldNum" sz="quarter" idx="12"/>
          </p:nvPr>
        </p:nvSpPr>
        <p:spPr/>
        <p:txBody>
          <a:bodyPr/>
          <a:lstStyle/>
          <a:p>
            <a:fld id="{3A98EE3D-8CD1-4C3F-BD1C-C98C9596463C}" type="slidenum">
              <a:rPr lang="en-US" smtClean="0"/>
              <a:t>52</a:t>
            </a:fld>
            <a:endParaRPr lang="en-US" dirty="0"/>
          </a:p>
        </p:txBody>
      </p:sp>
      <p:pic>
        <p:nvPicPr>
          <p:cNvPr id="4" name="Picture 3">
            <a:extLst>
              <a:ext uri="{FF2B5EF4-FFF2-40B4-BE49-F238E27FC236}">
                <a16:creationId xmlns:a16="http://schemas.microsoft.com/office/drawing/2014/main" id="{EA06995C-944E-4C57-9A48-B1069E98292F}"/>
              </a:ext>
            </a:extLst>
          </p:cNvPr>
          <p:cNvPicPr>
            <a:picLocks noChangeAspect="1"/>
          </p:cNvPicPr>
          <p:nvPr/>
        </p:nvPicPr>
        <p:blipFill>
          <a:blip r:embed="rId3"/>
          <a:stretch>
            <a:fillRect/>
          </a:stretch>
        </p:blipFill>
        <p:spPr>
          <a:xfrm>
            <a:off x="839141" y="118889"/>
            <a:ext cx="4754512" cy="2931097"/>
          </a:xfrm>
          <a:prstGeom prst="rect">
            <a:avLst/>
          </a:prstGeom>
        </p:spPr>
      </p:pic>
      <p:pic>
        <p:nvPicPr>
          <p:cNvPr id="6" name="Picture 5">
            <a:extLst>
              <a:ext uri="{FF2B5EF4-FFF2-40B4-BE49-F238E27FC236}">
                <a16:creationId xmlns:a16="http://schemas.microsoft.com/office/drawing/2014/main" id="{2139348E-EAE8-4FA4-A298-EFBD986A18DE}"/>
              </a:ext>
            </a:extLst>
          </p:cNvPr>
          <p:cNvPicPr>
            <a:picLocks noChangeAspect="1"/>
          </p:cNvPicPr>
          <p:nvPr/>
        </p:nvPicPr>
        <p:blipFill>
          <a:blip r:embed="rId4"/>
          <a:stretch>
            <a:fillRect/>
          </a:stretch>
        </p:blipFill>
        <p:spPr>
          <a:xfrm>
            <a:off x="6217186" y="151493"/>
            <a:ext cx="4728950" cy="2905535"/>
          </a:xfrm>
          <a:prstGeom prst="rect">
            <a:avLst/>
          </a:prstGeom>
        </p:spPr>
      </p:pic>
      <p:pic>
        <p:nvPicPr>
          <p:cNvPr id="8" name="Picture 7">
            <a:extLst>
              <a:ext uri="{FF2B5EF4-FFF2-40B4-BE49-F238E27FC236}">
                <a16:creationId xmlns:a16="http://schemas.microsoft.com/office/drawing/2014/main" id="{3379F81F-6999-4F63-9CA3-0C2C49C6B3DE}"/>
              </a:ext>
            </a:extLst>
          </p:cNvPr>
          <p:cNvPicPr>
            <a:picLocks noChangeAspect="1"/>
          </p:cNvPicPr>
          <p:nvPr/>
        </p:nvPicPr>
        <p:blipFill>
          <a:blip r:embed="rId5"/>
          <a:stretch>
            <a:fillRect/>
          </a:stretch>
        </p:blipFill>
        <p:spPr>
          <a:xfrm>
            <a:off x="839141" y="3362551"/>
            <a:ext cx="4780074" cy="2956659"/>
          </a:xfrm>
          <a:prstGeom prst="rect">
            <a:avLst/>
          </a:prstGeom>
        </p:spPr>
      </p:pic>
      <p:pic>
        <p:nvPicPr>
          <p:cNvPr id="10" name="Picture 9">
            <a:extLst>
              <a:ext uri="{FF2B5EF4-FFF2-40B4-BE49-F238E27FC236}">
                <a16:creationId xmlns:a16="http://schemas.microsoft.com/office/drawing/2014/main" id="{327BF8DC-E4A7-439F-9FE6-68A0B70294EC}"/>
              </a:ext>
            </a:extLst>
          </p:cNvPr>
          <p:cNvPicPr>
            <a:picLocks noChangeAspect="1"/>
          </p:cNvPicPr>
          <p:nvPr/>
        </p:nvPicPr>
        <p:blipFill>
          <a:blip r:embed="rId6"/>
          <a:stretch>
            <a:fillRect/>
          </a:stretch>
        </p:blipFill>
        <p:spPr>
          <a:xfrm>
            <a:off x="6217186" y="3457801"/>
            <a:ext cx="4737471" cy="2871453"/>
          </a:xfrm>
          <a:prstGeom prst="rect">
            <a:avLst/>
          </a:prstGeom>
        </p:spPr>
      </p:pic>
      <p:sp>
        <p:nvSpPr>
          <p:cNvPr id="12" name="TextBox 11">
            <a:extLst>
              <a:ext uri="{FF2B5EF4-FFF2-40B4-BE49-F238E27FC236}">
                <a16:creationId xmlns:a16="http://schemas.microsoft.com/office/drawing/2014/main" id="{78576654-C17C-4C5B-95FA-B7E58487009F}"/>
              </a:ext>
            </a:extLst>
          </p:cNvPr>
          <p:cNvSpPr txBox="1"/>
          <p:nvPr/>
        </p:nvSpPr>
        <p:spPr>
          <a:xfrm>
            <a:off x="43231" y="6490900"/>
            <a:ext cx="8748230" cy="276999"/>
          </a:xfrm>
          <a:prstGeom prst="rect">
            <a:avLst/>
          </a:prstGeom>
          <a:noFill/>
        </p:spPr>
        <p:txBody>
          <a:bodyPr wrap="square">
            <a:spAutoFit/>
          </a:bodyPr>
          <a:lstStyle/>
          <a:p>
            <a:r>
              <a:rPr lang="en-US" sz="1200" b="1" dirty="0" err="1">
                <a:solidFill>
                  <a:schemeClr val="tx1">
                    <a:lumMod val="50000"/>
                    <a:lumOff val="50000"/>
                  </a:schemeClr>
                </a:solidFill>
              </a:rPr>
              <a:t>Knaflic</a:t>
            </a:r>
            <a:r>
              <a:rPr lang="en-US" sz="1200" b="1" dirty="0">
                <a:solidFill>
                  <a:schemeClr val="tx1">
                    <a:lumMod val="50000"/>
                    <a:lumOff val="50000"/>
                  </a:schemeClr>
                </a:solidFill>
              </a:rPr>
              <a:t>, Cole. Storytelling With Data: A Data Visualization Guide for Business Professionals, Wiley, © 2015.</a:t>
            </a:r>
          </a:p>
        </p:txBody>
      </p:sp>
    </p:spTree>
    <p:extLst>
      <p:ext uri="{BB962C8B-B14F-4D97-AF65-F5344CB8AC3E}">
        <p14:creationId xmlns:p14="http://schemas.microsoft.com/office/powerpoint/2010/main" val="1398087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0E54D6-8684-4160-AE87-6287DC076931}"/>
              </a:ext>
            </a:extLst>
          </p:cNvPr>
          <p:cNvSpPr>
            <a:spLocks noGrp="1"/>
          </p:cNvSpPr>
          <p:nvPr>
            <p:ph type="sldNum" sz="quarter" idx="12"/>
          </p:nvPr>
        </p:nvSpPr>
        <p:spPr/>
        <p:txBody>
          <a:bodyPr/>
          <a:lstStyle/>
          <a:p>
            <a:fld id="{3A98EE3D-8CD1-4C3F-BD1C-C98C9596463C}" type="slidenum">
              <a:rPr lang="en-US" smtClean="0"/>
              <a:t>53</a:t>
            </a:fld>
            <a:endParaRPr lang="en-US" dirty="0"/>
          </a:p>
        </p:txBody>
      </p:sp>
      <p:pic>
        <p:nvPicPr>
          <p:cNvPr id="8" name="Picture 7">
            <a:extLst>
              <a:ext uri="{FF2B5EF4-FFF2-40B4-BE49-F238E27FC236}">
                <a16:creationId xmlns:a16="http://schemas.microsoft.com/office/drawing/2014/main" id="{D89D6D95-B5BF-4C2C-A3AA-A6FEA423C253}"/>
              </a:ext>
            </a:extLst>
          </p:cNvPr>
          <p:cNvPicPr>
            <a:picLocks noChangeAspect="1"/>
          </p:cNvPicPr>
          <p:nvPr/>
        </p:nvPicPr>
        <p:blipFill>
          <a:blip r:embed="rId3"/>
          <a:stretch>
            <a:fillRect/>
          </a:stretch>
        </p:blipFill>
        <p:spPr>
          <a:xfrm>
            <a:off x="2178516" y="1089680"/>
            <a:ext cx="3796367" cy="4412974"/>
          </a:xfrm>
          <a:prstGeom prst="rect">
            <a:avLst/>
          </a:prstGeom>
        </p:spPr>
      </p:pic>
      <p:pic>
        <p:nvPicPr>
          <p:cNvPr id="10" name="Picture 9">
            <a:extLst>
              <a:ext uri="{FF2B5EF4-FFF2-40B4-BE49-F238E27FC236}">
                <a16:creationId xmlns:a16="http://schemas.microsoft.com/office/drawing/2014/main" id="{01282131-E6F6-45FA-8340-C022685BA31F}"/>
              </a:ext>
            </a:extLst>
          </p:cNvPr>
          <p:cNvPicPr>
            <a:picLocks noChangeAspect="1"/>
          </p:cNvPicPr>
          <p:nvPr/>
        </p:nvPicPr>
        <p:blipFill>
          <a:blip r:embed="rId4"/>
          <a:stretch>
            <a:fillRect/>
          </a:stretch>
        </p:blipFill>
        <p:spPr>
          <a:xfrm>
            <a:off x="6167678" y="1089680"/>
            <a:ext cx="3741435" cy="4412974"/>
          </a:xfrm>
          <a:prstGeom prst="rect">
            <a:avLst/>
          </a:prstGeom>
        </p:spPr>
      </p:pic>
      <p:sp>
        <p:nvSpPr>
          <p:cNvPr id="12" name="TextBox 11">
            <a:extLst>
              <a:ext uri="{FF2B5EF4-FFF2-40B4-BE49-F238E27FC236}">
                <a16:creationId xmlns:a16="http://schemas.microsoft.com/office/drawing/2014/main" id="{ECF356E3-BA89-411B-A534-7705B4C935D8}"/>
              </a:ext>
            </a:extLst>
          </p:cNvPr>
          <p:cNvSpPr txBox="1"/>
          <p:nvPr/>
        </p:nvSpPr>
        <p:spPr>
          <a:xfrm>
            <a:off x="43231" y="6490900"/>
            <a:ext cx="8748230" cy="276999"/>
          </a:xfrm>
          <a:prstGeom prst="rect">
            <a:avLst/>
          </a:prstGeom>
          <a:noFill/>
        </p:spPr>
        <p:txBody>
          <a:bodyPr wrap="square">
            <a:spAutoFit/>
          </a:bodyPr>
          <a:lstStyle/>
          <a:p>
            <a:r>
              <a:rPr lang="en-US" sz="1200" b="1" dirty="0" err="1">
                <a:solidFill>
                  <a:schemeClr val="tx1">
                    <a:lumMod val="50000"/>
                    <a:lumOff val="50000"/>
                  </a:schemeClr>
                </a:solidFill>
              </a:rPr>
              <a:t>Knaflic</a:t>
            </a:r>
            <a:r>
              <a:rPr lang="en-US" sz="1200" b="1" dirty="0">
                <a:solidFill>
                  <a:schemeClr val="tx1">
                    <a:lumMod val="50000"/>
                    <a:lumOff val="50000"/>
                  </a:schemeClr>
                </a:solidFill>
              </a:rPr>
              <a:t>, Cole. Storytelling With Data: A Data Visualization Guide for Business Professionals, Wiley, © 2015.</a:t>
            </a:r>
          </a:p>
        </p:txBody>
      </p:sp>
    </p:spTree>
    <p:extLst>
      <p:ext uri="{BB962C8B-B14F-4D97-AF65-F5344CB8AC3E}">
        <p14:creationId xmlns:p14="http://schemas.microsoft.com/office/powerpoint/2010/main" val="305421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0E54D6-8684-4160-AE87-6287DC076931}"/>
              </a:ext>
            </a:extLst>
          </p:cNvPr>
          <p:cNvSpPr>
            <a:spLocks noGrp="1"/>
          </p:cNvSpPr>
          <p:nvPr>
            <p:ph type="sldNum" sz="quarter" idx="12"/>
          </p:nvPr>
        </p:nvSpPr>
        <p:spPr/>
        <p:txBody>
          <a:bodyPr/>
          <a:lstStyle/>
          <a:p>
            <a:fld id="{3A98EE3D-8CD1-4C3F-BD1C-C98C9596463C}" type="slidenum">
              <a:rPr lang="en-US" smtClean="0"/>
              <a:t>54</a:t>
            </a:fld>
            <a:endParaRPr lang="en-US" dirty="0"/>
          </a:p>
        </p:txBody>
      </p:sp>
      <p:pic>
        <p:nvPicPr>
          <p:cNvPr id="8" name="Picture 7">
            <a:extLst>
              <a:ext uri="{FF2B5EF4-FFF2-40B4-BE49-F238E27FC236}">
                <a16:creationId xmlns:a16="http://schemas.microsoft.com/office/drawing/2014/main" id="{3E1A4809-2BA3-4251-B7BB-A52D6AC7CB8E}"/>
              </a:ext>
            </a:extLst>
          </p:cNvPr>
          <p:cNvPicPr>
            <a:picLocks noChangeAspect="1"/>
          </p:cNvPicPr>
          <p:nvPr/>
        </p:nvPicPr>
        <p:blipFill>
          <a:blip r:embed="rId3"/>
          <a:stretch>
            <a:fillRect/>
          </a:stretch>
        </p:blipFill>
        <p:spPr>
          <a:xfrm>
            <a:off x="1414462" y="2195512"/>
            <a:ext cx="9363075" cy="2466975"/>
          </a:xfrm>
          <a:prstGeom prst="rect">
            <a:avLst/>
          </a:prstGeom>
        </p:spPr>
      </p:pic>
      <p:sp>
        <p:nvSpPr>
          <p:cNvPr id="10" name="TextBox 9">
            <a:extLst>
              <a:ext uri="{FF2B5EF4-FFF2-40B4-BE49-F238E27FC236}">
                <a16:creationId xmlns:a16="http://schemas.microsoft.com/office/drawing/2014/main" id="{64929BD9-F45E-4A8C-BF52-5B75E523248F}"/>
              </a:ext>
            </a:extLst>
          </p:cNvPr>
          <p:cNvSpPr txBox="1"/>
          <p:nvPr/>
        </p:nvSpPr>
        <p:spPr>
          <a:xfrm>
            <a:off x="43231" y="6490900"/>
            <a:ext cx="8748230" cy="276999"/>
          </a:xfrm>
          <a:prstGeom prst="rect">
            <a:avLst/>
          </a:prstGeom>
          <a:noFill/>
        </p:spPr>
        <p:txBody>
          <a:bodyPr wrap="square">
            <a:spAutoFit/>
          </a:bodyPr>
          <a:lstStyle/>
          <a:p>
            <a:r>
              <a:rPr lang="en-US" sz="1200" b="1" dirty="0" err="1">
                <a:solidFill>
                  <a:schemeClr val="tx1">
                    <a:lumMod val="50000"/>
                    <a:lumOff val="50000"/>
                  </a:schemeClr>
                </a:solidFill>
              </a:rPr>
              <a:t>Knaflic</a:t>
            </a:r>
            <a:r>
              <a:rPr lang="en-US" sz="1200" b="1" dirty="0">
                <a:solidFill>
                  <a:schemeClr val="tx1">
                    <a:lumMod val="50000"/>
                    <a:lumOff val="50000"/>
                  </a:schemeClr>
                </a:solidFill>
              </a:rPr>
              <a:t>, Cole. Storytelling With Data: A Data Visualization Guide for Business Professionals, Wiley, © 2015.</a:t>
            </a:r>
          </a:p>
        </p:txBody>
      </p:sp>
      <p:pic>
        <p:nvPicPr>
          <p:cNvPr id="12" name="Picture 11">
            <a:extLst>
              <a:ext uri="{FF2B5EF4-FFF2-40B4-BE49-F238E27FC236}">
                <a16:creationId xmlns:a16="http://schemas.microsoft.com/office/drawing/2014/main" id="{A143767A-075F-4E16-9622-D707F3920704}"/>
              </a:ext>
            </a:extLst>
          </p:cNvPr>
          <p:cNvPicPr>
            <a:picLocks noChangeAspect="1"/>
          </p:cNvPicPr>
          <p:nvPr/>
        </p:nvPicPr>
        <p:blipFill>
          <a:blip r:embed="rId4"/>
          <a:stretch>
            <a:fillRect/>
          </a:stretch>
        </p:blipFill>
        <p:spPr>
          <a:xfrm>
            <a:off x="8571699" y="6858000"/>
            <a:ext cx="2797060" cy="1505686"/>
          </a:xfrm>
          <a:prstGeom prst="rect">
            <a:avLst/>
          </a:prstGeom>
        </p:spPr>
      </p:pic>
    </p:spTree>
    <p:extLst>
      <p:ext uri="{BB962C8B-B14F-4D97-AF65-F5344CB8AC3E}">
        <p14:creationId xmlns:p14="http://schemas.microsoft.com/office/powerpoint/2010/main" val="38135784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0E54D6-8684-4160-AE87-6287DC076931}"/>
              </a:ext>
            </a:extLst>
          </p:cNvPr>
          <p:cNvSpPr>
            <a:spLocks noGrp="1"/>
          </p:cNvSpPr>
          <p:nvPr>
            <p:ph type="sldNum" sz="quarter" idx="12"/>
          </p:nvPr>
        </p:nvSpPr>
        <p:spPr/>
        <p:txBody>
          <a:bodyPr/>
          <a:lstStyle/>
          <a:p>
            <a:fld id="{3A98EE3D-8CD1-4C3F-BD1C-C98C9596463C}" type="slidenum">
              <a:rPr lang="en-US" smtClean="0"/>
              <a:t>55</a:t>
            </a:fld>
            <a:endParaRPr lang="en-US" dirty="0"/>
          </a:p>
        </p:txBody>
      </p:sp>
      <p:pic>
        <p:nvPicPr>
          <p:cNvPr id="8" name="Picture 7">
            <a:extLst>
              <a:ext uri="{FF2B5EF4-FFF2-40B4-BE49-F238E27FC236}">
                <a16:creationId xmlns:a16="http://schemas.microsoft.com/office/drawing/2014/main" id="{3E1A4809-2BA3-4251-B7BB-A52D6AC7CB8E}"/>
              </a:ext>
            </a:extLst>
          </p:cNvPr>
          <p:cNvPicPr>
            <a:picLocks noChangeAspect="1"/>
          </p:cNvPicPr>
          <p:nvPr/>
        </p:nvPicPr>
        <p:blipFill>
          <a:blip r:embed="rId3"/>
          <a:stretch>
            <a:fillRect/>
          </a:stretch>
        </p:blipFill>
        <p:spPr>
          <a:xfrm>
            <a:off x="376237" y="623887"/>
            <a:ext cx="5729915" cy="1509713"/>
          </a:xfrm>
          <a:prstGeom prst="rect">
            <a:avLst/>
          </a:prstGeom>
        </p:spPr>
      </p:pic>
      <p:sp>
        <p:nvSpPr>
          <p:cNvPr id="10" name="TextBox 9">
            <a:extLst>
              <a:ext uri="{FF2B5EF4-FFF2-40B4-BE49-F238E27FC236}">
                <a16:creationId xmlns:a16="http://schemas.microsoft.com/office/drawing/2014/main" id="{64929BD9-F45E-4A8C-BF52-5B75E523248F}"/>
              </a:ext>
            </a:extLst>
          </p:cNvPr>
          <p:cNvSpPr txBox="1"/>
          <p:nvPr/>
        </p:nvSpPr>
        <p:spPr>
          <a:xfrm>
            <a:off x="43231" y="6490900"/>
            <a:ext cx="8748230" cy="276999"/>
          </a:xfrm>
          <a:prstGeom prst="rect">
            <a:avLst/>
          </a:prstGeom>
          <a:noFill/>
        </p:spPr>
        <p:txBody>
          <a:bodyPr wrap="square">
            <a:spAutoFit/>
          </a:bodyPr>
          <a:lstStyle/>
          <a:p>
            <a:r>
              <a:rPr lang="en-US" sz="1200" b="1" dirty="0" err="1">
                <a:solidFill>
                  <a:schemeClr val="tx1">
                    <a:lumMod val="50000"/>
                    <a:lumOff val="50000"/>
                  </a:schemeClr>
                </a:solidFill>
              </a:rPr>
              <a:t>Knaflic</a:t>
            </a:r>
            <a:r>
              <a:rPr lang="en-US" sz="1200" b="1" dirty="0">
                <a:solidFill>
                  <a:schemeClr val="tx1">
                    <a:lumMod val="50000"/>
                    <a:lumOff val="50000"/>
                  </a:schemeClr>
                </a:solidFill>
              </a:rPr>
              <a:t>, Cole. Storytelling With Data: A Data Visualization Guide for Business Professionals, Wiley, © 2015.</a:t>
            </a:r>
          </a:p>
        </p:txBody>
      </p:sp>
      <p:pic>
        <p:nvPicPr>
          <p:cNvPr id="3" name="Picture 2">
            <a:extLst>
              <a:ext uri="{FF2B5EF4-FFF2-40B4-BE49-F238E27FC236}">
                <a16:creationId xmlns:a16="http://schemas.microsoft.com/office/drawing/2014/main" id="{16E3F711-F897-41B2-A6E3-3591B33AAEC3}"/>
              </a:ext>
            </a:extLst>
          </p:cNvPr>
          <p:cNvPicPr>
            <a:picLocks noChangeAspect="1"/>
          </p:cNvPicPr>
          <p:nvPr/>
        </p:nvPicPr>
        <p:blipFill>
          <a:blip r:embed="rId4"/>
          <a:stretch>
            <a:fillRect/>
          </a:stretch>
        </p:blipFill>
        <p:spPr>
          <a:xfrm>
            <a:off x="3352314" y="2372615"/>
            <a:ext cx="6910193" cy="3719828"/>
          </a:xfrm>
          <a:prstGeom prst="rect">
            <a:avLst/>
          </a:prstGeom>
        </p:spPr>
      </p:pic>
    </p:spTree>
    <p:extLst>
      <p:ext uri="{BB962C8B-B14F-4D97-AF65-F5344CB8AC3E}">
        <p14:creationId xmlns:p14="http://schemas.microsoft.com/office/powerpoint/2010/main" val="31603601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1021C7-648B-470A-9463-D91948CAF64A}"/>
              </a:ext>
            </a:extLst>
          </p:cNvPr>
          <p:cNvSpPr>
            <a:spLocks noGrp="1"/>
          </p:cNvSpPr>
          <p:nvPr>
            <p:ph type="sldNum" sz="quarter" idx="12"/>
          </p:nvPr>
        </p:nvSpPr>
        <p:spPr/>
        <p:txBody>
          <a:bodyPr/>
          <a:lstStyle/>
          <a:p>
            <a:fld id="{3A98EE3D-8CD1-4C3F-BD1C-C98C9596463C}" type="slidenum">
              <a:rPr lang="en-US" smtClean="0"/>
              <a:t>56</a:t>
            </a:fld>
            <a:endParaRPr lang="en-US" dirty="0"/>
          </a:p>
        </p:txBody>
      </p:sp>
      <p:pic>
        <p:nvPicPr>
          <p:cNvPr id="6" name="Picture 5">
            <a:extLst>
              <a:ext uri="{FF2B5EF4-FFF2-40B4-BE49-F238E27FC236}">
                <a16:creationId xmlns:a16="http://schemas.microsoft.com/office/drawing/2014/main" id="{82007012-8213-49FD-B867-1C0F3CA6FC67}"/>
              </a:ext>
            </a:extLst>
          </p:cNvPr>
          <p:cNvPicPr>
            <a:picLocks noChangeAspect="1"/>
          </p:cNvPicPr>
          <p:nvPr/>
        </p:nvPicPr>
        <p:blipFill>
          <a:blip r:embed="rId3"/>
          <a:stretch>
            <a:fillRect/>
          </a:stretch>
        </p:blipFill>
        <p:spPr>
          <a:xfrm>
            <a:off x="3280230" y="1154439"/>
            <a:ext cx="5965370" cy="4690579"/>
          </a:xfrm>
          <a:prstGeom prst="rect">
            <a:avLst/>
          </a:prstGeom>
        </p:spPr>
      </p:pic>
      <p:sp>
        <p:nvSpPr>
          <p:cNvPr id="8" name="TextBox 7">
            <a:extLst>
              <a:ext uri="{FF2B5EF4-FFF2-40B4-BE49-F238E27FC236}">
                <a16:creationId xmlns:a16="http://schemas.microsoft.com/office/drawing/2014/main" id="{D5CB8334-9F5B-42EB-B0CE-C233543372EC}"/>
              </a:ext>
            </a:extLst>
          </p:cNvPr>
          <p:cNvSpPr txBox="1"/>
          <p:nvPr/>
        </p:nvSpPr>
        <p:spPr>
          <a:xfrm>
            <a:off x="43231" y="6490900"/>
            <a:ext cx="8748230" cy="276999"/>
          </a:xfrm>
          <a:prstGeom prst="rect">
            <a:avLst/>
          </a:prstGeom>
          <a:noFill/>
        </p:spPr>
        <p:txBody>
          <a:bodyPr wrap="square">
            <a:spAutoFit/>
          </a:bodyPr>
          <a:lstStyle/>
          <a:p>
            <a:r>
              <a:rPr lang="en-US" sz="1200" b="1" dirty="0" err="1">
                <a:solidFill>
                  <a:schemeClr val="tx1">
                    <a:lumMod val="50000"/>
                    <a:lumOff val="50000"/>
                  </a:schemeClr>
                </a:solidFill>
              </a:rPr>
              <a:t>Knaflic</a:t>
            </a:r>
            <a:r>
              <a:rPr lang="en-US" sz="1200" b="1" dirty="0">
                <a:solidFill>
                  <a:schemeClr val="tx1">
                    <a:lumMod val="50000"/>
                    <a:lumOff val="50000"/>
                  </a:schemeClr>
                </a:solidFill>
              </a:rPr>
              <a:t>, Cole. Storytelling With Data: A Data Visualization Guide for Business Professionals, Wiley, © 2015.</a:t>
            </a:r>
          </a:p>
        </p:txBody>
      </p:sp>
      <p:pic>
        <p:nvPicPr>
          <p:cNvPr id="3" name="Picture 2">
            <a:extLst>
              <a:ext uri="{FF2B5EF4-FFF2-40B4-BE49-F238E27FC236}">
                <a16:creationId xmlns:a16="http://schemas.microsoft.com/office/drawing/2014/main" id="{58F5F260-C99A-4194-B27F-F1CB9A9D2AFB}"/>
              </a:ext>
            </a:extLst>
          </p:cNvPr>
          <p:cNvPicPr>
            <a:picLocks noChangeAspect="1"/>
          </p:cNvPicPr>
          <p:nvPr/>
        </p:nvPicPr>
        <p:blipFill>
          <a:blip r:embed="rId4"/>
          <a:stretch>
            <a:fillRect/>
          </a:stretch>
        </p:blipFill>
        <p:spPr>
          <a:xfrm>
            <a:off x="12206514" y="2174350"/>
            <a:ext cx="2817300" cy="2509300"/>
          </a:xfrm>
          <a:prstGeom prst="rect">
            <a:avLst/>
          </a:prstGeom>
        </p:spPr>
      </p:pic>
    </p:spTree>
    <p:extLst>
      <p:ext uri="{BB962C8B-B14F-4D97-AF65-F5344CB8AC3E}">
        <p14:creationId xmlns:p14="http://schemas.microsoft.com/office/powerpoint/2010/main" val="34302610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1021C7-648B-470A-9463-D91948CAF64A}"/>
              </a:ext>
            </a:extLst>
          </p:cNvPr>
          <p:cNvSpPr>
            <a:spLocks noGrp="1"/>
          </p:cNvSpPr>
          <p:nvPr>
            <p:ph type="sldNum" sz="quarter" idx="12"/>
          </p:nvPr>
        </p:nvSpPr>
        <p:spPr/>
        <p:txBody>
          <a:bodyPr/>
          <a:lstStyle/>
          <a:p>
            <a:fld id="{3A98EE3D-8CD1-4C3F-BD1C-C98C9596463C}" type="slidenum">
              <a:rPr lang="en-US" smtClean="0"/>
              <a:t>57</a:t>
            </a:fld>
            <a:endParaRPr lang="en-US" dirty="0"/>
          </a:p>
        </p:txBody>
      </p:sp>
      <p:pic>
        <p:nvPicPr>
          <p:cNvPr id="4" name="Picture 3">
            <a:extLst>
              <a:ext uri="{FF2B5EF4-FFF2-40B4-BE49-F238E27FC236}">
                <a16:creationId xmlns:a16="http://schemas.microsoft.com/office/drawing/2014/main" id="{F1313A1D-587B-406C-9725-3775A133F747}"/>
              </a:ext>
            </a:extLst>
          </p:cNvPr>
          <p:cNvPicPr>
            <a:picLocks noChangeAspect="1"/>
          </p:cNvPicPr>
          <p:nvPr/>
        </p:nvPicPr>
        <p:blipFill>
          <a:blip r:embed="rId3"/>
          <a:stretch>
            <a:fillRect/>
          </a:stretch>
        </p:blipFill>
        <p:spPr>
          <a:xfrm>
            <a:off x="5776686" y="1206357"/>
            <a:ext cx="5336061" cy="4752698"/>
          </a:xfrm>
          <a:prstGeom prst="rect">
            <a:avLst/>
          </a:prstGeom>
        </p:spPr>
      </p:pic>
      <p:pic>
        <p:nvPicPr>
          <p:cNvPr id="6" name="Picture 5">
            <a:extLst>
              <a:ext uri="{FF2B5EF4-FFF2-40B4-BE49-F238E27FC236}">
                <a16:creationId xmlns:a16="http://schemas.microsoft.com/office/drawing/2014/main" id="{82007012-8213-49FD-B867-1C0F3CA6FC67}"/>
              </a:ext>
            </a:extLst>
          </p:cNvPr>
          <p:cNvPicPr>
            <a:picLocks noChangeAspect="1"/>
          </p:cNvPicPr>
          <p:nvPr/>
        </p:nvPicPr>
        <p:blipFill>
          <a:blip r:embed="rId4"/>
          <a:stretch>
            <a:fillRect/>
          </a:stretch>
        </p:blipFill>
        <p:spPr>
          <a:xfrm>
            <a:off x="905082" y="2191657"/>
            <a:ext cx="3618528" cy="2845254"/>
          </a:xfrm>
          <a:prstGeom prst="rect">
            <a:avLst/>
          </a:prstGeom>
        </p:spPr>
      </p:pic>
      <p:sp>
        <p:nvSpPr>
          <p:cNvPr id="8" name="TextBox 7">
            <a:extLst>
              <a:ext uri="{FF2B5EF4-FFF2-40B4-BE49-F238E27FC236}">
                <a16:creationId xmlns:a16="http://schemas.microsoft.com/office/drawing/2014/main" id="{D5CB8334-9F5B-42EB-B0CE-C233543372EC}"/>
              </a:ext>
            </a:extLst>
          </p:cNvPr>
          <p:cNvSpPr txBox="1"/>
          <p:nvPr/>
        </p:nvSpPr>
        <p:spPr>
          <a:xfrm>
            <a:off x="43231" y="6490900"/>
            <a:ext cx="8748230" cy="276999"/>
          </a:xfrm>
          <a:prstGeom prst="rect">
            <a:avLst/>
          </a:prstGeom>
          <a:noFill/>
        </p:spPr>
        <p:txBody>
          <a:bodyPr wrap="square">
            <a:spAutoFit/>
          </a:bodyPr>
          <a:lstStyle/>
          <a:p>
            <a:r>
              <a:rPr lang="en-US" sz="1200" b="1" dirty="0" err="1">
                <a:solidFill>
                  <a:schemeClr val="tx1">
                    <a:lumMod val="50000"/>
                    <a:lumOff val="50000"/>
                  </a:schemeClr>
                </a:solidFill>
              </a:rPr>
              <a:t>Knaflic</a:t>
            </a:r>
            <a:r>
              <a:rPr lang="en-US" sz="1200" b="1" dirty="0">
                <a:solidFill>
                  <a:schemeClr val="tx1">
                    <a:lumMod val="50000"/>
                    <a:lumOff val="50000"/>
                  </a:schemeClr>
                </a:solidFill>
              </a:rPr>
              <a:t>, Cole. Storytelling With Data: A Data Visualization Guide for Business Professionals, Wiley, © 2015.</a:t>
            </a:r>
          </a:p>
        </p:txBody>
      </p:sp>
    </p:spTree>
    <p:extLst>
      <p:ext uri="{BB962C8B-B14F-4D97-AF65-F5344CB8AC3E}">
        <p14:creationId xmlns:p14="http://schemas.microsoft.com/office/powerpoint/2010/main" val="2150723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821600A-1ABF-4BD8-8DB6-67D2C38F88D5}"/>
              </a:ext>
            </a:extLst>
          </p:cNvPr>
          <p:cNvPicPr>
            <a:picLocks noChangeAspect="1"/>
          </p:cNvPicPr>
          <p:nvPr/>
        </p:nvPicPr>
        <p:blipFill>
          <a:blip r:embed="rId3"/>
          <a:stretch>
            <a:fillRect/>
          </a:stretch>
        </p:blipFill>
        <p:spPr>
          <a:xfrm>
            <a:off x="3850984" y="2949167"/>
            <a:ext cx="4820636" cy="2551748"/>
          </a:xfrm>
          <a:prstGeom prst="rect">
            <a:avLst/>
          </a:prstGeom>
        </p:spPr>
      </p:pic>
      <p:sp>
        <p:nvSpPr>
          <p:cNvPr id="2" name="Slide Number Placeholder 1">
            <a:extLst>
              <a:ext uri="{FF2B5EF4-FFF2-40B4-BE49-F238E27FC236}">
                <a16:creationId xmlns:a16="http://schemas.microsoft.com/office/drawing/2014/main" id="{5FE021B6-F851-4B37-B63A-1564990234F8}"/>
              </a:ext>
            </a:extLst>
          </p:cNvPr>
          <p:cNvSpPr>
            <a:spLocks noGrp="1"/>
          </p:cNvSpPr>
          <p:nvPr>
            <p:ph type="sldNum" sz="quarter" idx="12"/>
          </p:nvPr>
        </p:nvSpPr>
        <p:spPr/>
        <p:txBody>
          <a:bodyPr/>
          <a:lstStyle/>
          <a:p>
            <a:fld id="{3A98EE3D-8CD1-4C3F-BD1C-C98C9596463C}" type="slidenum">
              <a:rPr lang="en-US" smtClean="0"/>
              <a:t>58</a:t>
            </a:fld>
            <a:endParaRPr lang="en-US" dirty="0"/>
          </a:p>
        </p:txBody>
      </p:sp>
      <p:pic>
        <p:nvPicPr>
          <p:cNvPr id="4" name="Picture 3">
            <a:extLst>
              <a:ext uri="{FF2B5EF4-FFF2-40B4-BE49-F238E27FC236}">
                <a16:creationId xmlns:a16="http://schemas.microsoft.com/office/drawing/2014/main" id="{D74601BA-1B3A-4862-AE33-F2F4A56FC99C}"/>
              </a:ext>
            </a:extLst>
          </p:cNvPr>
          <p:cNvPicPr>
            <a:picLocks noChangeAspect="1"/>
          </p:cNvPicPr>
          <p:nvPr/>
        </p:nvPicPr>
        <p:blipFill>
          <a:blip r:embed="rId4"/>
          <a:stretch>
            <a:fillRect/>
          </a:stretch>
        </p:blipFill>
        <p:spPr>
          <a:xfrm>
            <a:off x="536920" y="781295"/>
            <a:ext cx="5972175" cy="438150"/>
          </a:xfrm>
          <a:prstGeom prst="rect">
            <a:avLst/>
          </a:prstGeom>
        </p:spPr>
      </p:pic>
      <p:pic>
        <p:nvPicPr>
          <p:cNvPr id="6" name="Picture 5">
            <a:extLst>
              <a:ext uri="{FF2B5EF4-FFF2-40B4-BE49-F238E27FC236}">
                <a16:creationId xmlns:a16="http://schemas.microsoft.com/office/drawing/2014/main" id="{A8EF01F2-9757-4067-B69D-491973B522DA}"/>
              </a:ext>
            </a:extLst>
          </p:cNvPr>
          <p:cNvPicPr>
            <a:picLocks noChangeAspect="1"/>
          </p:cNvPicPr>
          <p:nvPr/>
        </p:nvPicPr>
        <p:blipFill>
          <a:blip r:embed="rId5"/>
          <a:stretch>
            <a:fillRect/>
          </a:stretch>
        </p:blipFill>
        <p:spPr>
          <a:xfrm>
            <a:off x="3731143" y="2197289"/>
            <a:ext cx="5060318" cy="4146904"/>
          </a:xfrm>
          <a:prstGeom prst="rect">
            <a:avLst/>
          </a:prstGeom>
        </p:spPr>
      </p:pic>
      <p:sp>
        <p:nvSpPr>
          <p:cNvPr id="10" name="TextBox 9">
            <a:extLst>
              <a:ext uri="{FF2B5EF4-FFF2-40B4-BE49-F238E27FC236}">
                <a16:creationId xmlns:a16="http://schemas.microsoft.com/office/drawing/2014/main" id="{C796B9F5-18E8-47D0-BC61-2C903EED6775}"/>
              </a:ext>
            </a:extLst>
          </p:cNvPr>
          <p:cNvSpPr txBox="1"/>
          <p:nvPr/>
        </p:nvSpPr>
        <p:spPr>
          <a:xfrm>
            <a:off x="43231" y="6490900"/>
            <a:ext cx="8748230" cy="276999"/>
          </a:xfrm>
          <a:prstGeom prst="rect">
            <a:avLst/>
          </a:prstGeom>
          <a:noFill/>
        </p:spPr>
        <p:txBody>
          <a:bodyPr wrap="square">
            <a:spAutoFit/>
          </a:bodyPr>
          <a:lstStyle/>
          <a:p>
            <a:r>
              <a:rPr lang="en-US" sz="1200" b="1" dirty="0" err="1">
                <a:solidFill>
                  <a:schemeClr val="tx1">
                    <a:lumMod val="50000"/>
                    <a:lumOff val="50000"/>
                  </a:schemeClr>
                </a:solidFill>
              </a:rPr>
              <a:t>Knaflic</a:t>
            </a:r>
            <a:r>
              <a:rPr lang="en-US" sz="1200" b="1" dirty="0">
                <a:solidFill>
                  <a:schemeClr val="tx1">
                    <a:lumMod val="50000"/>
                    <a:lumOff val="50000"/>
                  </a:schemeClr>
                </a:solidFill>
              </a:rPr>
              <a:t>, Cole. Storytelling With Data: A Data Visualization Guide for Business Professionals, Wiley, © 2015.</a:t>
            </a:r>
          </a:p>
        </p:txBody>
      </p:sp>
    </p:spTree>
    <p:extLst>
      <p:ext uri="{BB962C8B-B14F-4D97-AF65-F5344CB8AC3E}">
        <p14:creationId xmlns:p14="http://schemas.microsoft.com/office/powerpoint/2010/main" val="15760424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E021B6-F851-4B37-B63A-1564990234F8}"/>
              </a:ext>
            </a:extLst>
          </p:cNvPr>
          <p:cNvSpPr>
            <a:spLocks noGrp="1"/>
          </p:cNvSpPr>
          <p:nvPr>
            <p:ph type="sldNum" sz="quarter" idx="12"/>
          </p:nvPr>
        </p:nvSpPr>
        <p:spPr/>
        <p:txBody>
          <a:bodyPr/>
          <a:lstStyle/>
          <a:p>
            <a:fld id="{3A98EE3D-8CD1-4C3F-BD1C-C98C9596463C}" type="slidenum">
              <a:rPr lang="en-US" smtClean="0"/>
              <a:t>59</a:t>
            </a:fld>
            <a:endParaRPr lang="en-US" dirty="0"/>
          </a:p>
        </p:txBody>
      </p:sp>
      <p:pic>
        <p:nvPicPr>
          <p:cNvPr id="6" name="Picture 5">
            <a:extLst>
              <a:ext uri="{FF2B5EF4-FFF2-40B4-BE49-F238E27FC236}">
                <a16:creationId xmlns:a16="http://schemas.microsoft.com/office/drawing/2014/main" id="{A8EF01F2-9757-4067-B69D-491973B522DA}"/>
              </a:ext>
            </a:extLst>
          </p:cNvPr>
          <p:cNvPicPr>
            <a:picLocks noChangeAspect="1"/>
          </p:cNvPicPr>
          <p:nvPr/>
        </p:nvPicPr>
        <p:blipFill>
          <a:blip r:embed="rId2"/>
          <a:stretch>
            <a:fillRect/>
          </a:stretch>
        </p:blipFill>
        <p:spPr>
          <a:xfrm>
            <a:off x="392858" y="2412437"/>
            <a:ext cx="2741505" cy="2246649"/>
          </a:xfrm>
          <a:prstGeom prst="rect">
            <a:avLst/>
          </a:prstGeom>
        </p:spPr>
      </p:pic>
      <p:pic>
        <p:nvPicPr>
          <p:cNvPr id="8" name="Picture 7">
            <a:extLst>
              <a:ext uri="{FF2B5EF4-FFF2-40B4-BE49-F238E27FC236}">
                <a16:creationId xmlns:a16="http://schemas.microsoft.com/office/drawing/2014/main" id="{2821600A-1ABF-4BD8-8DB6-67D2C38F88D5}"/>
              </a:ext>
            </a:extLst>
          </p:cNvPr>
          <p:cNvPicPr>
            <a:picLocks noChangeAspect="1"/>
          </p:cNvPicPr>
          <p:nvPr/>
        </p:nvPicPr>
        <p:blipFill>
          <a:blip r:embed="rId3"/>
          <a:stretch>
            <a:fillRect/>
          </a:stretch>
        </p:blipFill>
        <p:spPr>
          <a:xfrm>
            <a:off x="4049487" y="1709088"/>
            <a:ext cx="7749656" cy="4102191"/>
          </a:xfrm>
          <a:prstGeom prst="rect">
            <a:avLst/>
          </a:prstGeom>
        </p:spPr>
      </p:pic>
      <p:sp>
        <p:nvSpPr>
          <p:cNvPr id="10" name="TextBox 9">
            <a:extLst>
              <a:ext uri="{FF2B5EF4-FFF2-40B4-BE49-F238E27FC236}">
                <a16:creationId xmlns:a16="http://schemas.microsoft.com/office/drawing/2014/main" id="{C796B9F5-18E8-47D0-BC61-2C903EED6775}"/>
              </a:ext>
            </a:extLst>
          </p:cNvPr>
          <p:cNvSpPr txBox="1"/>
          <p:nvPr/>
        </p:nvSpPr>
        <p:spPr>
          <a:xfrm>
            <a:off x="43231" y="6490900"/>
            <a:ext cx="8748230" cy="276999"/>
          </a:xfrm>
          <a:prstGeom prst="rect">
            <a:avLst/>
          </a:prstGeom>
          <a:noFill/>
        </p:spPr>
        <p:txBody>
          <a:bodyPr wrap="square">
            <a:spAutoFit/>
          </a:bodyPr>
          <a:lstStyle/>
          <a:p>
            <a:r>
              <a:rPr lang="en-US" sz="1200" b="1" dirty="0" err="1">
                <a:solidFill>
                  <a:schemeClr val="tx1">
                    <a:lumMod val="50000"/>
                    <a:lumOff val="50000"/>
                  </a:schemeClr>
                </a:solidFill>
              </a:rPr>
              <a:t>Knaflic</a:t>
            </a:r>
            <a:r>
              <a:rPr lang="en-US" sz="1200" b="1" dirty="0">
                <a:solidFill>
                  <a:schemeClr val="tx1">
                    <a:lumMod val="50000"/>
                    <a:lumOff val="50000"/>
                  </a:schemeClr>
                </a:solidFill>
              </a:rPr>
              <a:t>, Cole. Storytelling With Data: A Data Visualization Guide for Business Professionals, Wiley, © 2015.</a:t>
            </a:r>
          </a:p>
        </p:txBody>
      </p:sp>
      <p:pic>
        <p:nvPicPr>
          <p:cNvPr id="12" name="Picture 11">
            <a:extLst>
              <a:ext uri="{FF2B5EF4-FFF2-40B4-BE49-F238E27FC236}">
                <a16:creationId xmlns:a16="http://schemas.microsoft.com/office/drawing/2014/main" id="{2ED3345F-CA14-4438-9E29-ADFC0E0E68B8}"/>
              </a:ext>
            </a:extLst>
          </p:cNvPr>
          <p:cNvPicPr>
            <a:picLocks noChangeAspect="1"/>
          </p:cNvPicPr>
          <p:nvPr/>
        </p:nvPicPr>
        <p:blipFill>
          <a:blip r:embed="rId4"/>
          <a:stretch>
            <a:fillRect/>
          </a:stretch>
        </p:blipFill>
        <p:spPr>
          <a:xfrm>
            <a:off x="536920" y="781295"/>
            <a:ext cx="5972175" cy="438150"/>
          </a:xfrm>
          <a:prstGeom prst="rect">
            <a:avLst/>
          </a:prstGeom>
        </p:spPr>
      </p:pic>
    </p:spTree>
    <p:extLst>
      <p:ext uri="{BB962C8B-B14F-4D97-AF65-F5344CB8AC3E}">
        <p14:creationId xmlns:p14="http://schemas.microsoft.com/office/powerpoint/2010/main" val="3774833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64A8C-5FAF-4821-A3D8-C610CD39820B}"/>
              </a:ext>
            </a:extLst>
          </p:cNvPr>
          <p:cNvSpPr>
            <a:spLocks noGrp="1"/>
          </p:cNvSpPr>
          <p:nvPr>
            <p:ph type="title"/>
          </p:nvPr>
        </p:nvSpPr>
        <p:spPr>
          <a:xfrm>
            <a:off x="481420" y="786383"/>
            <a:ext cx="3810000" cy="2093975"/>
          </a:xfrm>
        </p:spPr>
        <p:txBody>
          <a:bodyPr/>
          <a:lstStyle/>
          <a:p>
            <a:r>
              <a:rPr lang="aa-ET" dirty="0"/>
              <a:t>Why Art?</a:t>
            </a:r>
            <a:endParaRPr lang="en-US" dirty="0"/>
          </a:p>
        </p:txBody>
      </p:sp>
      <p:sp>
        <p:nvSpPr>
          <p:cNvPr id="5" name="Slide Number Placeholder 4">
            <a:extLst>
              <a:ext uri="{FF2B5EF4-FFF2-40B4-BE49-F238E27FC236}">
                <a16:creationId xmlns:a16="http://schemas.microsoft.com/office/drawing/2014/main" id="{8E261240-ED65-49A5-BA1E-1CB0BBA581AC}"/>
              </a:ext>
            </a:extLst>
          </p:cNvPr>
          <p:cNvSpPr>
            <a:spLocks noGrp="1"/>
          </p:cNvSpPr>
          <p:nvPr>
            <p:ph type="sldNum" sz="quarter" idx="12"/>
          </p:nvPr>
        </p:nvSpPr>
        <p:spPr/>
        <p:txBody>
          <a:bodyPr/>
          <a:lstStyle/>
          <a:p>
            <a:fld id="{3A98EE3D-8CD1-4C3F-BD1C-C98C9596463C}" type="slidenum">
              <a:rPr lang="en-US" smtClean="0"/>
              <a:pPr/>
              <a:t>6</a:t>
            </a:fld>
            <a:endParaRPr lang="en-US" dirty="0"/>
          </a:p>
        </p:txBody>
      </p:sp>
      <p:sp>
        <p:nvSpPr>
          <p:cNvPr id="32" name="TextBox 31">
            <a:extLst>
              <a:ext uri="{FF2B5EF4-FFF2-40B4-BE49-F238E27FC236}">
                <a16:creationId xmlns:a16="http://schemas.microsoft.com/office/drawing/2014/main" id="{8FD13289-AAB7-40F8-B678-5E512B0D471E}"/>
              </a:ext>
            </a:extLst>
          </p:cNvPr>
          <p:cNvSpPr txBox="1"/>
          <p:nvPr/>
        </p:nvSpPr>
        <p:spPr>
          <a:xfrm>
            <a:off x="828270" y="3098696"/>
            <a:ext cx="2558415" cy="1384995"/>
          </a:xfrm>
          <a:prstGeom prst="rect">
            <a:avLst/>
          </a:prstGeom>
          <a:noFill/>
        </p:spPr>
        <p:txBody>
          <a:bodyPr wrap="square">
            <a:spAutoFit/>
          </a:bodyPr>
          <a:lstStyle/>
          <a:p>
            <a:r>
              <a:rPr lang="aa-ET" sz="2800" b="1" dirty="0">
                <a:solidFill>
                  <a:schemeClr val="accent4">
                    <a:lumMod val="60000"/>
                    <a:lumOff val="40000"/>
                  </a:schemeClr>
                </a:solidFill>
                <a:latin typeface="+mn-lt"/>
              </a:rPr>
              <a:t>A</a:t>
            </a:r>
            <a:r>
              <a:rPr lang="aa-ET" sz="2800" dirty="0">
                <a:solidFill>
                  <a:schemeClr val="accent4">
                    <a:lumMod val="20000"/>
                    <a:lumOff val="80000"/>
                  </a:schemeClr>
                </a:solidFill>
                <a:latin typeface="+mn-lt"/>
              </a:rPr>
              <a:t>ppropriate</a:t>
            </a:r>
            <a:r>
              <a:rPr lang="aa-ET" sz="2800" dirty="0">
                <a:solidFill>
                  <a:schemeClr val="accent4">
                    <a:lumMod val="40000"/>
                    <a:lumOff val="60000"/>
                  </a:schemeClr>
                </a:solidFill>
                <a:latin typeface="+mn-lt"/>
              </a:rPr>
              <a:t> </a:t>
            </a:r>
            <a:br>
              <a:rPr lang="aa-ET" sz="2800" dirty="0">
                <a:solidFill>
                  <a:schemeClr val="accent4">
                    <a:lumMod val="40000"/>
                    <a:lumOff val="60000"/>
                  </a:schemeClr>
                </a:solidFill>
                <a:latin typeface="+mn-lt"/>
              </a:rPr>
            </a:br>
            <a:r>
              <a:rPr lang="aa-ET" sz="2800" b="1" dirty="0">
                <a:solidFill>
                  <a:schemeClr val="accent4">
                    <a:lumMod val="60000"/>
                    <a:lumOff val="40000"/>
                  </a:schemeClr>
                </a:solidFill>
                <a:latin typeface="+mn-lt"/>
              </a:rPr>
              <a:t>R</a:t>
            </a:r>
            <a:r>
              <a:rPr lang="aa-ET" sz="2800" dirty="0">
                <a:solidFill>
                  <a:schemeClr val="accent4">
                    <a:lumMod val="20000"/>
                    <a:lumOff val="80000"/>
                  </a:schemeClr>
                </a:solidFill>
                <a:latin typeface="+mn-lt"/>
              </a:rPr>
              <a:t>epresentation</a:t>
            </a:r>
            <a:r>
              <a:rPr lang="aa-ET" sz="2800" dirty="0">
                <a:solidFill>
                  <a:schemeClr val="accent4">
                    <a:lumMod val="40000"/>
                    <a:lumOff val="60000"/>
                  </a:schemeClr>
                </a:solidFill>
                <a:latin typeface="+mn-lt"/>
              </a:rPr>
              <a:t> </a:t>
            </a:r>
            <a:br>
              <a:rPr lang="aa-ET" sz="2800" dirty="0">
                <a:solidFill>
                  <a:schemeClr val="accent4">
                    <a:lumMod val="40000"/>
                    <a:lumOff val="60000"/>
                  </a:schemeClr>
                </a:solidFill>
                <a:latin typeface="+mn-lt"/>
              </a:rPr>
            </a:br>
            <a:r>
              <a:rPr lang="aa-ET" sz="2800" b="1" dirty="0">
                <a:solidFill>
                  <a:schemeClr val="accent4">
                    <a:lumMod val="60000"/>
                    <a:lumOff val="40000"/>
                  </a:schemeClr>
                </a:solidFill>
                <a:latin typeface="+mn-lt"/>
              </a:rPr>
              <a:t>T</a:t>
            </a:r>
            <a:r>
              <a:rPr lang="aa-ET" sz="2800" dirty="0">
                <a:solidFill>
                  <a:schemeClr val="accent4">
                    <a:lumMod val="20000"/>
                    <a:lumOff val="80000"/>
                  </a:schemeClr>
                </a:solidFill>
                <a:latin typeface="+mn-lt"/>
              </a:rPr>
              <a:t>echnique</a:t>
            </a:r>
            <a:endParaRPr lang="en-US" sz="2800" dirty="0">
              <a:solidFill>
                <a:schemeClr val="accent4">
                  <a:lumMod val="20000"/>
                  <a:lumOff val="80000"/>
                </a:schemeClr>
              </a:solidFill>
              <a:latin typeface="+mn-lt"/>
            </a:endParaRPr>
          </a:p>
        </p:txBody>
      </p:sp>
      <p:sp>
        <p:nvSpPr>
          <p:cNvPr id="8" name="Content Placeholder 2">
            <a:extLst>
              <a:ext uri="{FF2B5EF4-FFF2-40B4-BE49-F238E27FC236}">
                <a16:creationId xmlns:a16="http://schemas.microsoft.com/office/drawing/2014/main" id="{4303B9AE-DFFF-409C-AABB-7319B1A69BBF}"/>
              </a:ext>
            </a:extLst>
          </p:cNvPr>
          <p:cNvSpPr txBox="1">
            <a:spLocks/>
          </p:cNvSpPr>
          <p:nvPr/>
        </p:nvSpPr>
        <p:spPr>
          <a:xfrm>
            <a:off x="5040365" y="653584"/>
            <a:ext cx="7108404" cy="1179786"/>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aa-ET" sz="2000" dirty="0">
              <a:solidFill>
                <a:schemeClr val="accent6"/>
              </a:solidFill>
            </a:endParaRPr>
          </a:p>
        </p:txBody>
      </p:sp>
      <p:sp>
        <p:nvSpPr>
          <p:cNvPr id="11" name="Content Placeholder 2">
            <a:extLst>
              <a:ext uri="{FF2B5EF4-FFF2-40B4-BE49-F238E27FC236}">
                <a16:creationId xmlns:a16="http://schemas.microsoft.com/office/drawing/2014/main" id="{451CBB36-0257-4021-BFDB-A61B19337E10}"/>
              </a:ext>
            </a:extLst>
          </p:cNvPr>
          <p:cNvSpPr>
            <a:spLocks noGrp="1"/>
          </p:cNvSpPr>
          <p:nvPr>
            <p:ph idx="1"/>
          </p:nvPr>
        </p:nvSpPr>
        <p:spPr>
          <a:xfrm>
            <a:off x="5040364" y="666750"/>
            <a:ext cx="7437385" cy="1054394"/>
          </a:xfrm>
        </p:spPr>
        <p:txBody>
          <a:bodyPr>
            <a:normAutofit/>
          </a:bodyPr>
          <a:lstStyle/>
          <a:p>
            <a:r>
              <a:rPr lang="aa-ET" sz="2400" dirty="0"/>
              <a:t>Data visualization styles have been diversifying.</a:t>
            </a:r>
            <a:br>
              <a:rPr lang="aa-ET" sz="2400" dirty="0"/>
            </a:br>
            <a:r>
              <a:rPr lang="aa-ET" sz="2400" dirty="0">
                <a:solidFill>
                  <a:schemeClr val="accent4"/>
                </a:solidFill>
              </a:rPr>
              <a:t>We need to know what styles are available &amp; effective.</a:t>
            </a:r>
          </a:p>
        </p:txBody>
      </p:sp>
      <p:grpSp>
        <p:nvGrpSpPr>
          <p:cNvPr id="12" name="Group 11">
            <a:extLst>
              <a:ext uri="{FF2B5EF4-FFF2-40B4-BE49-F238E27FC236}">
                <a16:creationId xmlns:a16="http://schemas.microsoft.com/office/drawing/2014/main" id="{09C1AE49-4DFB-47D4-A868-116220235DC0}"/>
              </a:ext>
            </a:extLst>
          </p:cNvPr>
          <p:cNvGrpSpPr/>
          <p:nvPr/>
        </p:nvGrpSpPr>
        <p:grpSpPr>
          <a:xfrm>
            <a:off x="5879347" y="1608593"/>
            <a:ext cx="4935456" cy="5175248"/>
            <a:chOff x="3399672" y="1026042"/>
            <a:chExt cx="4935456" cy="5175248"/>
          </a:xfrm>
        </p:grpSpPr>
        <p:pic>
          <p:nvPicPr>
            <p:cNvPr id="13" name="Picture 12">
              <a:extLst>
                <a:ext uri="{FF2B5EF4-FFF2-40B4-BE49-F238E27FC236}">
                  <a16:creationId xmlns:a16="http://schemas.microsoft.com/office/drawing/2014/main" id="{CB278D57-EE0E-4E3B-B150-6DF0B95C88AE}"/>
                </a:ext>
              </a:extLst>
            </p:cNvPr>
            <p:cNvPicPr>
              <a:picLocks noChangeAspect="1"/>
            </p:cNvPicPr>
            <p:nvPr/>
          </p:nvPicPr>
          <p:blipFill>
            <a:blip r:embed="rId3"/>
            <a:stretch>
              <a:fillRect/>
            </a:stretch>
          </p:blipFill>
          <p:spPr>
            <a:xfrm>
              <a:off x="3399672" y="1026042"/>
              <a:ext cx="4935456" cy="4805916"/>
            </a:xfrm>
            <a:prstGeom prst="rect">
              <a:avLst/>
            </a:prstGeom>
          </p:spPr>
        </p:pic>
        <p:sp>
          <p:nvSpPr>
            <p:cNvPr id="14" name="TextBox 13">
              <a:extLst>
                <a:ext uri="{FF2B5EF4-FFF2-40B4-BE49-F238E27FC236}">
                  <a16:creationId xmlns:a16="http://schemas.microsoft.com/office/drawing/2014/main" id="{AD218FF8-7BFF-4F7E-AEC6-404AFC57710A}"/>
                </a:ext>
              </a:extLst>
            </p:cNvPr>
            <p:cNvSpPr txBox="1"/>
            <p:nvPr/>
          </p:nvSpPr>
          <p:spPr>
            <a:xfrm>
              <a:off x="4419600" y="5831958"/>
              <a:ext cx="3781425" cy="369332"/>
            </a:xfrm>
            <a:prstGeom prst="rect">
              <a:avLst/>
            </a:prstGeom>
            <a:noFill/>
          </p:spPr>
          <p:txBody>
            <a:bodyPr wrap="square">
              <a:spAutoFit/>
            </a:bodyPr>
            <a:lstStyle/>
            <a:p>
              <a:r>
                <a:rPr lang="aa-ET" sz="1800" b="0" i="0" kern="1200" dirty="0">
                  <a:solidFill>
                    <a:schemeClr val="tx1">
                      <a:lumMod val="50000"/>
                      <a:lumOff val="50000"/>
                    </a:schemeClr>
                  </a:solidFill>
                  <a:effectLst/>
                  <a:latin typeface="+mn-lt"/>
                  <a:ea typeface="+mn-ea"/>
                  <a:cs typeface="+mn-cs"/>
                </a:rPr>
                <a:t>Data Story </a:t>
              </a:r>
              <a:r>
                <a:rPr lang="en-US" sz="1800" b="0" i="0" kern="1200" dirty="0">
                  <a:solidFill>
                    <a:schemeClr val="tx1">
                      <a:lumMod val="50000"/>
                      <a:lumOff val="50000"/>
                    </a:schemeClr>
                  </a:solidFill>
                  <a:effectLst/>
                </a:rPr>
                <a:t>© 2019 by Nancy Duarte</a:t>
              </a:r>
              <a:endParaRPr lang="en-US" dirty="0">
                <a:solidFill>
                  <a:schemeClr val="tx1">
                    <a:lumMod val="50000"/>
                    <a:lumOff val="50000"/>
                  </a:schemeClr>
                </a:solidFill>
              </a:endParaRPr>
            </a:p>
          </p:txBody>
        </p:sp>
      </p:grpSp>
    </p:spTree>
    <p:extLst>
      <p:ext uri="{BB962C8B-B14F-4D97-AF65-F5344CB8AC3E}">
        <p14:creationId xmlns:p14="http://schemas.microsoft.com/office/powerpoint/2010/main" val="264327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4C7C27B-2A0D-42F2-BC6F-7CF9EAC8D1D5}"/>
              </a:ext>
            </a:extLst>
          </p:cNvPr>
          <p:cNvSpPr>
            <a:spLocks noGrp="1"/>
          </p:cNvSpPr>
          <p:nvPr>
            <p:ph type="sldNum" sz="quarter" idx="12"/>
          </p:nvPr>
        </p:nvSpPr>
        <p:spPr/>
        <p:txBody>
          <a:bodyPr/>
          <a:lstStyle/>
          <a:p>
            <a:fld id="{3A98EE3D-8CD1-4C3F-BD1C-C98C9596463C}" type="slidenum">
              <a:rPr lang="en-US" smtClean="0"/>
              <a:pPr/>
              <a:t>60</a:t>
            </a:fld>
            <a:endParaRPr lang="en-US" dirty="0"/>
          </a:p>
        </p:txBody>
      </p:sp>
      <p:pic>
        <p:nvPicPr>
          <p:cNvPr id="1034" name="Picture 10" descr="Inkscape from R - YouTube">
            <a:extLst>
              <a:ext uri="{FF2B5EF4-FFF2-40B4-BE49-F238E27FC236}">
                <a16:creationId xmlns:a16="http://schemas.microsoft.com/office/drawing/2014/main" id="{1DCE509E-EB1D-4DF2-9E8A-913B6CC6006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 t="5657" r="310" b="6571"/>
          <a:stretch/>
        </p:blipFill>
        <p:spPr bwMode="auto">
          <a:xfrm>
            <a:off x="4944158" y="1148316"/>
            <a:ext cx="6939858" cy="458263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nkscape - Wikipedia">
            <a:extLst>
              <a:ext uri="{FF2B5EF4-FFF2-40B4-BE49-F238E27FC236}">
                <a16:creationId xmlns:a16="http://schemas.microsoft.com/office/drawing/2014/main" id="{A7C1B904-59F7-4844-8315-017E706549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411" y="236807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6049507-FE96-4AA9-8849-1F99BA3A4CFE}"/>
              </a:ext>
            </a:extLst>
          </p:cNvPr>
          <p:cNvSpPr txBox="1"/>
          <p:nvPr/>
        </p:nvSpPr>
        <p:spPr>
          <a:xfrm>
            <a:off x="1292411" y="4646427"/>
            <a:ext cx="1369286" cy="369332"/>
          </a:xfrm>
          <a:prstGeom prst="rect">
            <a:avLst/>
          </a:prstGeom>
          <a:noFill/>
        </p:spPr>
        <p:txBody>
          <a:bodyPr wrap="none" rtlCol="0">
            <a:spAutoFit/>
          </a:bodyPr>
          <a:lstStyle/>
          <a:p>
            <a:r>
              <a:rPr lang="aa-ET" dirty="0">
                <a:solidFill>
                  <a:schemeClr val="bg1"/>
                </a:solidFill>
              </a:rPr>
              <a:t>Inkscape + R</a:t>
            </a:r>
            <a:endParaRPr lang="en-US" dirty="0">
              <a:solidFill>
                <a:schemeClr val="bg1"/>
              </a:solidFill>
            </a:endParaRPr>
          </a:p>
        </p:txBody>
      </p:sp>
    </p:spTree>
    <p:extLst>
      <p:ext uri="{BB962C8B-B14F-4D97-AF65-F5344CB8AC3E}">
        <p14:creationId xmlns:p14="http://schemas.microsoft.com/office/powerpoint/2010/main" val="2205879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64A8C-5FAF-4821-A3D8-C610CD39820B}"/>
              </a:ext>
            </a:extLst>
          </p:cNvPr>
          <p:cNvSpPr>
            <a:spLocks noGrp="1"/>
          </p:cNvSpPr>
          <p:nvPr>
            <p:ph type="title"/>
          </p:nvPr>
        </p:nvSpPr>
        <p:spPr>
          <a:xfrm>
            <a:off x="481420" y="786383"/>
            <a:ext cx="3810000" cy="2093975"/>
          </a:xfrm>
        </p:spPr>
        <p:txBody>
          <a:bodyPr/>
          <a:lstStyle/>
          <a:p>
            <a:r>
              <a:rPr lang="aa-ET" dirty="0"/>
              <a:t>Why Art?</a:t>
            </a:r>
            <a:endParaRPr lang="en-US" dirty="0"/>
          </a:p>
        </p:txBody>
      </p:sp>
      <p:sp>
        <p:nvSpPr>
          <p:cNvPr id="5" name="Slide Number Placeholder 4">
            <a:extLst>
              <a:ext uri="{FF2B5EF4-FFF2-40B4-BE49-F238E27FC236}">
                <a16:creationId xmlns:a16="http://schemas.microsoft.com/office/drawing/2014/main" id="{8E261240-ED65-49A5-BA1E-1CB0BBA581AC}"/>
              </a:ext>
            </a:extLst>
          </p:cNvPr>
          <p:cNvSpPr>
            <a:spLocks noGrp="1"/>
          </p:cNvSpPr>
          <p:nvPr>
            <p:ph type="sldNum" sz="quarter" idx="12"/>
          </p:nvPr>
        </p:nvSpPr>
        <p:spPr/>
        <p:txBody>
          <a:bodyPr/>
          <a:lstStyle/>
          <a:p>
            <a:fld id="{3A98EE3D-8CD1-4C3F-BD1C-C98C9596463C}" type="slidenum">
              <a:rPr lang="en-US" smtClean="0"/>
              <a:pPr/>
              <a:t>7</a:t>
            </a:fld>
            <a:endParaRPr lang="en-US" dirty="0"/>
          </a:p>
        </p:txBody>
      </p:sp>
      <p:sp>
        <p:nvSpPr>
          <p:cNvPr id="32" name="TextBox 31">
            <a:extLst>
              <a:ext uri="{FF2B5EF4-FFF2-40B4-BE49-F238E27FC236}">
                <a16:creationId xmlns:a16="http://schemas.microsoft.com/office/drawing/2014/main" id="{8FD13289-AAB7-40F8-B678-5E512B0D471E}"/>
              </a:ext>
            </a:extLst>
          </p:cNvPr>
          <p:cNvSpPr txBox="1"/>
          <p:nvPr/>
        </p:nvSpPr>
        <p:spPr>
          <a:xfrm>
            <a:off x="828270" y="3098696"/>
            <a:ext cx="2558415" cy="1384995"/>
          </a:xfrm>
          <a:prstGeom prst="rect">
            <a:avLst/>
          </a:prstGeom>
          <a:noFill/>
        </p:spPr>
        <p:txBody>
          <a:bodyPr wrap="square">
            <a:spAutoFit/>
          </a:bodyPr>
          <a:lstStyle/>
          <a:p>
            <a:r>
              <a:rPr lang="aa-ET" sz="2800" b="1" dirty="0">
                <a:solidFill>
                  <a:schemeClr val="accent4">
                    <a:lumMod val="60000"/>
                    <a:lumOff val="40000"/>
                  </a:schemeClr>
                </a:solidFill>
                <a:latin typeface="+mn-lt"/>
              </a:rPr>
              <a:t>A</a:t>
            </a:r>
            <a:r>
              <a:rPr lang="aa-ET" sz="2800" dirty="0">
                <a:solidFill>
                  <a:schemeClr val="accent4">
                    <a:lumMod val="20000"/>
                    <a:lumOff val="80000"/>
                  </a:schemeClr>
                </a:solidFill>
                <a:latin typeface="+mn-lt"/>
              </a:rPr>
              <a:t>ppropriate</a:t>
            </a:r>
            <a:r>
              <a:rPr lang="aa-ET" sz="2800" dirty="0">
                <a:solidFill>
                  <a:schemeClr val="accent4">
                    <a:lumMod val="40000"/>
                    <a:lumOff val="60000"/>
                  </a:schemeClr>
                </a:solidFill>
                <a:latin typeface="+mn-lt"/>
              </a:rPr>
              <a:t> </a:t>
            </a:r>
            <a:br>
              <a:rPr lang="aa-ET" sz="2800" dirty="0">
                <a:solidFill>
                  <a:schemeClr val="accent4">
                    <a:lumMod val="40000"/>
                    <a:lumOff val="60000"/>
                  </a:schemeClr>
                </a:solidFill>
                <a:latin typeface="+mn-lt"/>
              </a:rPr>
            </a:br>
            <a:r>
              <a:rPr lang="aa-ET" sz="2800" b="1" dirty="0">
                <a:solidFill>
                  <a:schemeClr val="accent4">
                    <a:lumMod val="60000"/>
                    <a:lumOff val="40000"/>
                  </a:schemeClr>
                </a:solidFill>
                <a:latin typeface="+mn-lt"/>
              </a:rPr>
              <a:t>R</a:t>
            </a:r>
            <a:r>
              <a:rPr lang="aa-ET" sz="2800" dirty="0">
                <a:solidFill>
                  <a:schemeClr val="accent4">
                    <a:lumMod val="20000"/>
                    <a:lumOff val="80000"/>
                  </a:schemeClr>
                </a:solidFill>
                <a:latin typeface="+mn-lt"/>
              </a:rPr>
              <a:t>epresentation</a:t>
            </a:r>
            <a:r>
              <a:rPr lang="aa-ET" sz="2800" dirty="0">
                <a:solidFill>
                  <a:schemeClr val="accent4">
                    <a:lumMod val="40000"/>
                    <a:lumOff val="60000"/>
                  </a:schemeClr>
                </a:solidFill>
                <a:latin typeface="+mn-lt"/>
              </a:rPr>
              <a:t> </a:t>
            </a:r>
            <a:br>
              <a:rPr lang="aa-ET" sz="2800" dirty="0">
                <a:solidFill>
                  <a:schemeClr val="accent4">
                    <a:lumMod val="40000"/>
                    <a:lumOff val="60000"/>
                  </a:schemeClr>
                </a:solidFill>
                <a:latin typeface="+mn-lt"/>
              </a:rPr>
            </a:br>
            <a:r>
              <a:rPr lang="aa-ET" sz="2800" b="1" dirty="0">
                <a:solidFill>
                  <a:schemeClr val="accent4">
                    <a:lumMod val="60000"/>
                    <a:lumOff val="40000"/>
                  </a:schemeClr>
                </a:solidFill>
                <a:latin typeface="+mn-lt"/>
              </a:rPr>
              <a:t>T</a:t>
            </a:r>
            <a:r>
              <a:rPr lang="aa-ET" sz="2800" dirty="0">
                <a:solidFill>
                  <a:schemeClr val="accent4">
                    <a:lumMod val="20000"/>
                    <a:lumOff val="80000"/>
                  </a:schemeClr>
                </a:solidFill>
                <a:latin typeface="+mn-lt"/>
              </a:rPr>
              <a:t>echnique</a:t>
            </a:r>
            <a:endParaRPr lang="en-US" sz="2800" dirty="0">
              <a:solidFill>
                <a:schemeClr val="accent4">
                  <a:lumMod val="20000"/>
                  <a:lumOff val="80000"/>
                </a:schemeClr>
              </a:solidFill>
              <a:latin typeface="+mn-lt"/>
            </a:endParaRPr>
          </a:p>
        </p:txBody>
      </p:sp>
      <p:sp>
        <p:nvSpPr>
          <p:cNvPr id="8" name="Content Placeholder 2">
            <a:extLst>
              <a:ext uri="{FF2B5EF4-FFF2-40B4-BE49-F238E27FC236}">
                <a16:creationId xmlns:a16="http://schemas.microsoft.com/office/drawing/2014/main" id="{4303B9AE-DFFF-409C-AABB-7319B1A69BBF}"/>
              </a:ext>
            </a:extLst>
          </p:cNvPr>
          <p:cNvSpPr txBox="1">
            <a:spLocks/>
          </p:cNvSpPr>
          <p:nvPr/>
        </p:nvSpPr>
        <p:spPr>
          <a:xfrm>
            <a:off x="5040365" y="653584"/>
            <a:ext cx="7108404" cy="1179786"/>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aa-ET" sz="2000" dirty="0">
              <a:solidFill>
                <a:schemeClr val="accent6"/>
              </a:solidFill>
            </a:endParaRPr>
          </a:p>
        </p:txBody>
      </p:sp>
      <p:sp>
        <p:nvSpPr>
          <p:cNvPr id="11" name="Content Placeholder 2">
            <a:extLst>
              <a:ext uri="{FF2B5EF4-FFF2-40B4-BE49-F238E27FC236}">
                <a16:creationId xmlns:a16="http://schemas.microsoft.com/office/drawing/2014/main" id="{451CBB36-0257-4021-BFDB-A61B19337E10}"/>
              </a:ext>
            </a:extLst>
          </p:cNvPr>
          <p:cNvSpPr>
            <a:spLocks noGrp="1"/>
          </p:cNvSpPr>
          <p:nvPr>
            <p:ph idx="1"/>
          </p:nvPr>
        </p:nvSpPr>
        <p:spPr>
          <a:xfrm>
            <a:off x="5040364" y="666750"/>
            <a:ext cx="7437385" cy="1054394"/>
          </a:xfrm>
        </p:spPr>
        <p:txBody>
          <a:bodyPr>
            <a:normAutofit/>
          </a:bodyPr>
          <a:lstStyle/>
          <a:p>
            <a:r>
              <a:rPr lang="aa-ET" sz="2400" dirty="0"/>
              <a:t>Data visualization styles have been diversifying.</a:t>
            </a:r>
            <a:br>
              <a:rPr lang="aa-ET" sz="2400" dirty="0"/>
            </a:br>
            <a:r>
              <a:rPr lang="aa-ET" sz="2400" dirty="0">
                <a:solidFill>
                  <a:schemeClr val="accent4"/>
                </a:solidFill>
              </a:rPr>
              <a:t>We need to know what styles are available &amp; effective.</a:t>
            </a:r>
          </a:p>
        </p:txBody>
      </p:sp>
      <p:pic>
        <p:nvPicPr>
          <p:cNvPr id="10" name="Picture 10" descr="Cover image">
            <a:extLst>
              <a:ext uri="{FF2B5EF4-FFF2-40B4-BE49-F238E27FC236}">
                <a16:creationId xmlns:a16="http://schemas.microsoft.com/office/drawing/2014/main" id="{E4CE15E9-2D40-4C0F-BD31-2F3C73FE9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8657" y="2215748"/>
            <a:ext cx="3025718" cy="396093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descr="Storytelling with Data: A Data Visualization Guide for Business  Professionals - Nussbaumer Knaflic, Cole - Amazon.de: Bücher">
            <a:extLst>
              <a:ext uri="{FF2B5EF4-FFF2-40B4-BE49-F238E27FC236}">
                <a16:creationId xmlns:a16="http://schemas.microsoft.com/office/drawing/2014/main" id="{FED3616B-598A-4392-97C3-C758680CFE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738" t="2278" r="3122" b="1887"/>
          <a:stretch/>
        </p:blipFill>
        <p:spPr bwMode="auto">
          <a:xfrm>
            <a:off x="8759056" y="2156713"/>
            <a:ext cx="2927666" cy="3966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427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64A8C-5FAF-4821-A3D8-C610CD39820B}"/>
              </a:ext>
            </a:extLst>
          </p:cNvPr>
          <p:cNvSpPr>
            <a:spLocks noGrp="1"/>
          </p:cNvSpPr>
          <p:nvPr>
            <p:ph type="title"/>
          </p:nvPr>
        </p:nvSpPr>
        <p:spPr>
          <a:xfrm>
            <a:off x="481420" y="786383"/>
            <a:ext cx="3810000" cy="2093975"/>
          </a:xfrm>
        </p:spPr>
        <p:txBody>
          <a:bodyPr/>
          <a:lstStyle/>
          <a:p>
            <a:r>
              <a:rPr lang="aa-ET" dirty="0"/>
              <a:t>Why Art?</a:t>
            </a:r>
            <a:endParaRPr lang="en-US" dirty="0"/>
          </a:p>
        </p:txBody>
      </p:sp>
      <p:sp>
        <p:nvSpPr>
          <p:cNvPr id="5" name="Slide Number Placeholder 4">
            <a:extLst>
              <a:ext uri="{FF2B5EF4-FFF2-40B4-BE49-F238E27FC236}">
                <a16:creationId xmlns:a16="http://schemas.microsoft.com/office/drawing/2014/main" id="{8E261240-ED65-49A5-BA1E-1CB0BBA581AC}"/>
              </a:ext>
            </a:extLst>
          </p:cNvPr>
          <p:cNvSpPr>
            <a:spLocks noGrp="1"/>
          </p:cNvSpPr>
          <p:nvPr>
            <p:ph type="sldNum" sz="quarter" idx="12"/>
          </p:nvPr>
        </p:nvSpPr>
        <p:spPr/>
        <p:txBody>
          <a:bodyPr/>
          <a:lstStyle/>
          <a:p>
            <a:fld id="{3A98EE3D-8CD1-4C3F-BD1C-C98C9596463C}" type="slidenum">
              <a:rPr lang="en-US" smtClean="0"/>
              <a:pPr/>
              <a:t>8</a:t>
            </a:fld>
            <a:endParaRPr lang="en-US" dirty="0"/>
          </a:p>
        </p:txBody>
      </p:sp>
      <p:sp>
        <p:nvSpPr>
          <p:cNvPr id="32" name="TextBox 31">
            <a:extLst>
              <a:ext uri="{FF2B5EF4-FFF2-40B4-BE49-F238E27FC236}">
                <a16:creationId xmlns:a16="http://schemas.microsoft.com/office/drawing/2014/main" id="{8FD13289-AAB7-40F8-B678-5E512B0D471E}"/>
              </a:ext>
            </a:extLst>
          </p:cNvPr>
          <p:cNvSpPr txBox="1"/>
          <p:nvPr/>
        </p:nvSpPr>
        <p:spPr>
          <a:xfrm>
            <a:off x="828270" y="3098696"/>
            <a:ext cx="2558415" cy="1384995"/>
          </a:xfrm>
          <a:prstGeom prst="rect">
            <a:avLst/>
          </a:prstGeom>
          <a:noFill/>
        </p:spPr>
        <p:txBody>
          <a:bodyPr wrap="square">
            <a:spAutoFit/>
          </a:bodyPr>
          <a:lstStyle/>
          <a:p>
            <a:r>
              <a:rPr lang="aa-ET" sz="2800" b="1" dirty="0">
                <a:solidFill>
                  <a:schemeClr val="accent4">
                    <a:lumMod val="60000"/>
                    <a:lumOff val="40000"/>
                  </a:schemeClr>
                </a:solidFill>
                <a:latin typeface="+mn-lt"/>
              </a:rPr>
              <a:t>A</a:t>
            </a:r>
            <a:r>
              <a:rPr lang="aa-ET" sz="2800" dirty="0">
                <a:solidFill>
                  <a:schemeClr val="accent4">
                    <a:lumMod val="20000"/>
                    <a:lumOff val="80000"/>
                  </a:schemeClr>
                </a:solidFill>
                <a:latin typeface="+mn-lt"/>
              </a:rPr>
              <a:t>ppropriate</a:t>
            </a:r>
            <a:r>
              <a:rPr lang="aa-ET" sz="2800" dirty="0">
                <a:solidFill>
                  <a:schemeClr val="accent4">
                    <a:lumMod val="40000"/>
                    <a:lumOff val="60000"/>
                  </a:schemeClr>
                </a:solidFill>
                <a:latin typeface="+mn-lt"/>
              </a:rPr>
              <a:t> </a:t>
            </a:r>
            <a:br>
              <a:rPr lang="aa-ET" sz="2800" dirty="0">
                <a:solidFill>
                  <a:schemeClr val="accent4">
                    <a:lumMod val="40000"/>
                    <a:lumOff val="60000"/>
                  </a:schemeClr>
                </a:solidFill>
                <a:latin typeface="+mn-lt"/>
              </a:rPr>
            </a:br>
            <a:r>
              <a:rPr lang="aa-ET" sz="2800" b="1" dirty="0">
                <a:solidFill>
                  <a:schemeClr val="accent4">
                    <a:lumMod val="60000"/>
                    <a:lumOff val="40000"/>
                  </a:schemeClr>
                </a:solidFill>
                <a:latin typeface="+mn-lt"/>
              </a:rPr>
              <a:t>R</a:t>
            </a:r>
            <a:r>
              <a:rPr lang="aa-ET" sz="2800" dirty="0">
                <a:solidFill>
                  <a:schemeClr val="accent4">
                    <a:lumMod val="20000"/>
                    <a:lumOff val="80000"/>
                  </a:schemeClr>
                </a:solidFill>
                <a:latin typeface="+mn-lt"/>
              </a:rPr>
              <a:t>epresentation</a:t>
            </a:r>
            <a:r>
              <a:rPr lang="aa-ET" sz="2800" dirty="0">
                <a:solidFill>
                  <a:schemeClr val="accent4">
                    <a:lumMod val="40000"/>
                    <a:lumOff val="60000"/>
                  </a:schemeClr>
                </a:solidFill>
                <a:latin typeface="+mn-lt"/>
              </a:rPr>
              <a:t> </a:t>
            </a:r>
            <a:br>
              <a:rPr lang="aa-ET" sz="2800" dirty="0">
                <a:solidFill>
                  <a:schemeClr val="accent4">
                    <a:lumMod val="40000"/>
                    <a:lumOff val="60000"/>
                  </a:schemeClr>
                </a:solidFill>
                <a:latin typeface="+mn-lt"/>
              </a:rPr>
            </a:br>
            <a:r>
              <a:rPr lang="aa-ET" sz="2800" b="1" dirty="0">
                <a:solidFill>
                  <a:schemeClr val="accent4">
                    <a:lumMod val="60000"/>
                    <a:lumOff val="40000"/>
                  </a:schemeClr>
                </a:solidFill>
                <a:latin typeface="+mn-lt"/>
              </a:rPr>
              <a:t>T</a:t>
            </a:r>
            <a:r>
              <a:rPr lang="aa-ET" sz="2800" dirty="0">
                <a:solidFill>
                  <a:schemeClr val="accent4">
                    <a:lumMod val="20000"/>
                    <a:lumOff val="80000"/>
                  </a:schemeClr>
                </a:solidFill>
                <a:latin typeface="+mn-lt"/>
              </a:rPr>
              <a:t>echnique</a:t>
            </a:r>
            <a:endParaRPr lang="en-US" sz="2800" dirty="0">
              <a:solidFill>
                <a:schemeClr val="accent4">
                  <a:lumMod val="20000"/>
                  <a:lumOff val="80000"/>
                </a:schemeClr>
              </a:solidFill>
              <a:latin typeface="+mn-lt"/>
            </a:endParaRPr>
          </a:p>
        </p:txBody>
      </p:sp>
      <p:sp>
        <p:nvSpPr>
          <p:cNvPr id="8" name="Content Placeholder 2">
            <a:extLst>
              <a:ext uri="{FF2B5EF4-FFF2-40B4-BE49-F238E27FC236}">
                <a16:creationId xmlns:a16="http://schemas.microsoft.com/office/drawing/2014/main" id="{4303B9AE-DFFF-409C-AABB-7319B1A69BBF}"/>
              </a:ext>
            </a:extLst>
          </p:cNvPr>
          <p:cNvSpPr txBox="1">
            <a:spLocks/>
          </p:cNvSpPr>
          <p:nvPr/>
        </p:nvSpPr>
        <p:spPr>
          <a:xfrm>
            <a:off x="5040365" y="653584"/>
            <a:ext cx="7108404" cy="1179786"/>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aa-ET" sz="2000" dirty="0">
              <a:solidFill>
                <a:schemeClr val="accent6"/>
              </a:solidFill>
            </a:endParaRPr>
          </a:p>
        </p:txBody>
      </p:sp>
      <p:sp>
        <p:nvSpPr>
          <p:cNvPr id="11" name="Content Placeholder 2">
            <a:extLst>
              <a:ext uri="{FF2B5EF4-FFF2-40B4-BE49-F238E27FC236}">
                <a16:creationId xmlns:a16="http://schemas.microsoft.com/office/drawing/2014/main" id="{451CBB36-0257-4021-BFDB-A61B19337E10}"/>
              </a:ext>
            </a:extLst>
          </p:cNvPr>
          <p:cNvSpPr>
            <a:spLocks noGrp="1"/>
          </p:cNvSpPr>
          <p:nvPr>
            <p:ph idx="1"/>
          </p:nvPr>
        </p:nvSpPr>
        <p:spPr>
          <a:xfrm>
            <a:off x="5040364" y="666750"/>
            <a:ext cx="7437385" cy="1054394"/>
          </a:xfrm>
        </p:spPr>
        <p:txBody>
          <a:bodyPr>
            <a:normAutofit/>
          </a:bodyPr>
          <a:lstStyle/>
          <a:p>
            <a:r>
              <a:rPr lang="aa-ET" sz="2400" dirty="0"/>
              <a:t>Data visualization styles have been diversifying.</a:t>
            </a:r>
            <a:br>
              <a:rPr lang="aa-ET" sz="2400" dirty="0"/>
            </a:br>
            <a:r>
              <a:rPr lang="aa-ET" sz="2400" dirty="0">
                <a:solidFill>
                  <a:schemeClr val="accent4"/>
                </a:solidFill>
              </a:rPr>
              <a:t>We need to know what styles are available &amp; effective.</a:t>
            </a:r>
          </a:p>
        </p:txBody>
      </p:sp>
      <p:grpSp>
        <p:nvGrpSpPr>
          <p:cNvPr id="18" name="Group 17">
            <a:extLst>
              <a:ext uri="{FF2B5EF4-FFF2-40B4-BE49-F238E27FC236}">
                <a16:creationId xmlns:a16="http://schemas.microsoft.com/office/drawing/2014/main" id="{971866FC-7E14-4A4E-8C09-D1E846BCA3A2}"/>
              </a:ext>
            </a:extLst>
          </p:cNvPr>
          <p:cNvGrpSpPr/>
          <p:nvPr/>
        </p:nvGrpSpPr>
        <p:grpSpPr>
          <a:xfrm>
            <a:off x="5278460" y="1874913"/>
            <a:ext cx="6468289" cy="4530382"/>
            <a:chOff x="4726633" y="1096176"/>
            <a:chExt cx="7360592" cy="5155350"/>
          </a:xfrm>
        </p:grpSpPr>
        <p:pic>
          <p:nvPicPr>
            <p:cNvPr id="9" name="Picture 8">
              <a:extLst>
                <a:ext uri="{FF2B5EF4-FFF2-40B4-BE49-F238E27FC236}">
                  <a16:creationId xmlns:a16="http://schemas.microsoft.com/office/drawing/2014/main" id="{303235DA-2BA8-4063-8909-468CB95F2D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6896" y="1172873"/>
              <a:ext cx="2161501" cy="16748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ntro to R">
              <a:extLst>
                <a:ext uri="{FF2B5EF4-FFF2-40B4-BE49-F238E27FC236}">
                  <a16:creationId xmlns:a16="http://schemas.microsoft.com/office/drawing/2014/main" id="{6EB89DBF-9343-482A-B512-D6305EC6CAB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6633" y="3043050"/>
              <a:ext cx="3853884" cy="32084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Data Visualization with R">
              <a:extLst>
                <a:ext uri="{FF2B5EF4-FFF2-40B4-BE49-F238E27FC236}">
                  <a16:creationId xmlns:a16="http://schemas.microsoft.com/office/drawing/2014/main" id="{615925B6-0D3D-4585-BB9E-20812522BFA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13573" y="1096176"/>
              <a:ext cx="3373652" cy="51553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9395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617F5-48DA-419B-A26C-CA6CD4B1D5A3}"/>
              </a:ext>
            </a:extLst>
          </p:cNvPr>
          <p:cNvSpPr>
            <a:spLocks noGrp="1"/>
          </p:cNvSpPr>
          <p:nvPr>
            <p:ph type="title"/>
          </p:nvPr>
        </p:nvSpPr>
        <p:spPr>
          <a:xfrm>
            <a:off x="1188719" y="286603"/>
            <a:ext cx="10395807" cy="1450757"/>
          </a:xfrm>
        </p:spPr>
        <p:txBody>
          <a:bodyPr/>
          <a:lstStyle/>
          <a:p>
            <a:r>
              <a:rPr lang="aa-ET" dirty="0">
                <a:solidFill>
                  <a:schemeClr val="accent4"/>
                </a:solidFill>
              </a:rPr>
              <a:t>Scaling</a:t>
            </a:r>
            <a:r>
              <a:rPr lang="aa-ET" dirty="0"/>
              <a:t> gives a different impression</a:t>
            </a:r>
            <a:endParaRPr lang="en-US" dirty="0"/>
          </a:p>
        </p:txBody>
      </p:sp>
      <p:sp>
        <p:nvSpPr>
          <p:cNvPr id="4" name="Slide Number Placeholder 3">
            <a:extLst>
              <a:ext uri="{FF2B5EF4-FFF2-40B4-BE49-F238E27FC236}">
                <a16:creationId xmlns:a16="http://schemas.microsoft.com/office/drawing/2014/main" id="{917BF17A-538B-4DBE-9CBD-EFB605AB7EEE}"/>
              </a:ext>
            </a:extLst>
          </p:cNvPr>
          <p:cNvSpPr>
            <a:spLocks noGrp="1"/>
          </p:cNvSpPr>
          <p:nvPr>
            <p:ph type="sldNum" sz="quarter" idx="12"/>
          </p:nvPr>
        </p:nvSpPr>
        <p:spPr/>
        <p:txBody>
          <a:bodyPr/>
          <a:lstStyle/>
          <a:p>
            <a:fld id="{3A98EE3D-8CD1-4C3F-BD1C-C98C9596463C}" type="slidenum">
              <a:rPr lang="en-US" smtClean="0"/>
              <a:t>9</a:t>
            </a:fld>
            <a:endParaRPr lang="en-US" dirty="0"/>
          </a:p>
        </p:txBody>
      </p:sp>
      <p:pic>
        <p:nvPicPr>
          <p:cNvPr id="6" name="Picture 5">
            <a:extLst>
              <a:ext uri="{FF2B5EF4-FFF2-40B4-BE49-F238E27FC236}">
                <a16:creationId xmlns:a16="http://schemas.microsoft.com/office/drawing/2014/main" id="{184C3D18-DA71-4866-98F8-2AE714532EFA}"/>
              </a:ext>
            </a:extLst>
          </p:cNvPr>
          <p:cNvPicPr>
            <a:picLocks noChangeAspect="1"/>
          </p:cNvPicPr>
          <p:nvPr/>
        </p:nvPicPr>
        <p:blipFill>
          <a:blip r:embed="rId3"/>
          <a:stretch>
            <a:fillRect/>
          </a:stretch>
        </p:blipFill>
        <p:spPr>
          <a:xfrm>
            <a:off x="1097280" y="2108201"/>
            <a:ext cx="4648073" cy="4112581"/>
          </a:xfrm>
          <a:prstGeom prst="rect">
            <a:avLst/>
          </a:prstGeom>
        </p:spPr>
      </p:pic>
      <p:pic>
        <p:nvPicPr>
          <p:cNvPr id="8" name="Picture 7">
            <a:extLst>
              <a:ext uri="{FF2B5EF4-FFF2-40B4-BE49-F238E27FC236}">
                <a16:creationId xmlns:a16="http://schemas.microsoft.com/office/drawing/2014/main" id="{2628B190-8652-4154-9F7E-761A10841B43}"/>
              </a:ext>
            </a:extLst>
          </p:cNvPr>
          <p:cNvPicPr>
            <a:picLocks noChangeAspect="1"/>
          </p:cNvPicPr>
          <p:nvPr/>
        </p:nvPicPr>
        <p:blipFill>
          <a:blip r:embed="rId4"/>
          <a:stretch>
            <a:fillRect/>
          </a:stretch>
        </p:blipFill>
        <p:spPr>
          <a:xfrm>
            <a:off x="6307221" y="2131268"/>
            <a:ext cx="5277306" cy="4089513"/>
          </a:xfrm>
          <a:prstGeom prst="rect">
            <a:avLst/>
          </a:prstGeom>
        </p:spPr>
      </p:pic>
      <p:sp>
        <p:nvSpPr>
          <p:cNvPr id="10" name="TextBox 9">
            <a:extLst>
              <a:ext uri="{FF2B5EF4-FFF2-40B4-BE49-F238E27FC236}">
                <a16:creationId xmlns:a16="http://schemas.microsoft.com/office/drawing/2014/main" id="{77B4688B-BD99-4567-B9E1-84A9D78D2AB3}"/>
              </a:ext>
            </a:extLst>
          </p:cNvPr>
          <p:cNvSpPr txBox="1"/>
          <p:nvPr/>
        </p:nvSpPr>
        <p:spPr>
          <a:xfrm>
            <a:off x="2074768" y="6476189"/>
            <a:ext cx="6124352" cy="276999"/>
          </a:xfrm>
          <a:prstGeom prst="rect">
            <a:avLst/>
          </a:prstGeom>
          <a:noFill/>
        </p:spPr>
        <p:txBody>
          <a:bodyPr wrap="square">
            <a:spAutoFit/>
          </a:bodyPr>
          <a:lstStyle/>
          <a:p>
            <a:pPr algn="r"/>
            <a:r>
              <a:rPr lang="aa-ET" sz="1200" b="0" i="0" dirty="0">
                <a:solidFill>
                  <a:schemeClr val="bg1">
                    <a:lumMod val="75000"/>
                  </a:schemeClr>
                </a:solidFill>
                <a:effectLst/>
              </a:rPr>
              <a:t>A</a:t>
            </a:r>
            <a:r>
              <a:rPr lang="en-US" sz="1200" b="0" i="0" dirty="0">
                <a:solidFill>
                  <a:schemeClr val="bg1">
                    <a:lumMod val="75000"/>
                  </a:schemeClr>
                </a:solidFill>
                <a:effectLst/>
              </a:rPr>
              <a:t>l</a:t>
            </a:r>
            <a:r>
              <a:rPr lang="aa-ET" sz="1200" b="0" i="0" dirty="0">
                <a:solidFill>
                  <a:schemeClr val="bg1">
                    <a:lumMod val="75000"/>
                  </a:schemeClr>
                </a:solidFill>
                <a:effectLst/>
              </a:rPr>
              <a:t>b</a:t>
            </a:r>
            <a:r>
              <a:rPr lang="en-US" sz="1200" b="0" i="0" dirty="0">
                <a:solidFill>
                  <a:schemeClr val="bg1">
                    <a:lumMod val="75000"/>
                  </a:schemeClr>
                </a:solidFill>
                <a:effectLst/>
              </a:rPr>
              <a:t>e</a:t>
            </a:r>
            <a:r>
              <a:rPr lang="aa-ET" sz="1200" b="0" i="0" dirty="0">
                <a:solidFill>
                  <a:schemeClr val="bg1">
                    <a:lumMod val="75000"/>
                  </a:schemeClr>
                </a:solidFill>
                <a:effectLst/>
              </a:rPr>
              <a:t>r</a:t>
            </a:r>
            <a:r>
              <a:rPr lang="en-US" sz="1200" b="0" i="0" dirty="0">
                <a:solidFill>
                  <a:schemeClr val="bg1">
                    <a:lumMod val="75000"/>
                  </a:schemeClr>
                </a:solidFill>
                <a:effectLst/>
              </a:rPr>
              <a:t>t</a:t>
            </a:r>
            <a:r>
              <a:rPr lang="aa-ET" sz="1200" b="0" i="0" dirty="0">
                <a:solidFill>
                  <a:schemeClr val="bg1">
                    <a:lumMod val="75000"/>
                  </a:schemeClr>
                </a:solidFill>
                <a:effectLst/>
              </a:rPr>
              <a:t>o </a:t>
            </a:r>
            <a:r>
              <a:rPr lang="en-US" sz="1200" b="0" i="0" dirty="0">
                <a:solidFill>
                  <a:schemeClr val="bg1">
                    <a:lumMod val="75000"/>
                  </a:schemeClr>
                </a:solidFill>
                <a:effectLst/>
              </a:rPr>
              <a:t>C</a:t>
            </a:r>
            <a:r>
              <a:rPr lang="aa-ET" sz="1200" b="0" i="0" dirty="0">
                <a:solidFill>
                  <a:schemeClr val="bg1">
                    <a:lumMod val="75000"/>
                  </a:schemeClr>
                </a:solidFill>
                <a:effectLst/>
              </a:rPr>
              <a:t>a</a:t>
            </a:r>
            <a:r>
              <a:rPr lang="en-US" sz="1200" b="0" i="0" dirty="0" err="1">
                <a:solidFill>
                  <a:schemeClr val="bg1">
                    <a:lumMod val="75000"/>
                  </a:schemeClr>
                </a:solidFill>
                <a:effectLst/>
              </a:rPr>
              <a:t>i</a:t>
            </a:r>
            <a:r>
              <a:rPr lang="aa-ET" sz="1200" b="0" i="0" dirty="0">
                <a:solidFill>
                  <a:schemeClr val="bg1">
                    <a:lumMod val="75000"/>
                  </a:schemeClr>
                </a:solidFill>
                <a:effectLst/>
              </a:rPr>
              <a:t>r</a:t>
            </a:r>
            <a:r>
              <a:rPr lang="en-US" sz="1200" b="0" i="0" dirty="0">
                <a:solidFill>
                  <a:schemeClr val="bg1">
                    <a:lumMod val="75000"/>
                  </a:schemeClr>
                </a:solidFill>
                <a:effectLst/>
              </a:rPr>
              <a:t>o</a:t>
            </a:r>
            <a:r>
              <a:rPr lang="aa-ET" sz="1200" b="0" i="0" dirty="0">
                <a:solidFill>
                  <a:schemeClr val="bg1">
                    <a:lumMod val="75000"/>
                  </a:schemeClr>
                </a:solidFill>
                <a:effectLst/>
              </a:rPr>
              <a:t> </a:t>
            </a:r>
            <a:r>
              <a:rPr lang="en-US" sz="1200" b="0" i="0" dirty="0">
                <a:solidFill>
                  <a:schemeClr val="bg1">
                    <a:lumMod val="75000"/>
                  </a:schemeClr>
                </a:solidFill>
                <a:effectLst/>
              </a:rPr>
              <a:t>H</a:t>
            </a:r>
            <a:r>
              <a:rPr lang="aa-ET" sz="1200" b="0" i="0" dirty="0">
                <a:solidFill>
                  <a:schemeClr val="bg1">
                    <a:lumMod val="75000"/>
                  </a:schemeClr>
                </a:solidFill>
                <a:effectLst/>
              </a:rPr>
              <a:t>o</a:t>
            </a:r>
            <a:r>
              <a:rPr lang="en-US" sz="1200" b="0" i="0" dirty="0">
                <a:solidFill>
                  <a:schemeClr val="bg1">
                    <a:lumMod val="75000"/>
                  </a:schemeClr>
                </a:solidFill>
                <a:effectLst/>
              </a:rPr>
              <a:t>w</a:t>
            </a:r>
            <a:r>
              <a:rPr lang="aa-ET" sz="1200" b="0" i="0" dirty="0">
                <a:solidFill>
                  <a:schemeClr val="bg1">
                    <a:lumMod val="75000"/>
                  </a:schemeClr>
                </a:solidFill>
                <a:effectLst/>
              </a:rPr>
              <a:t> </a:t>
            </a:r>
            <a:r>
              <a:rPr lang="en-US" sz="1200" b="0" i="0" dirty="0">
                <a:solidFill>
                  <a:schemeClr val="bg1">
                    <a:lumMod val="75000"/>
                  </a:schemeClr>
                </a:solidFill>
                <a:effectLst/>
              </a:rPr>
              <a:t>C</a:t>
            </a:r>
            <a:r>
              <a:rPr lang="aa-ET" sz="1200" b="0" i="0" dirty="0">
                <a:solidFill>
                  <a:schemeClr val="bg1">
                    <a:lumMod val="75000"/>
                  </a:schemeClr>
                </a:solidFill>
                <a:effectLst/>
              </a:rPr>
              <a:t>h</a:t>
            </a:r>
            <a:r>
              <a:rPr lang="en-US" sz="1200" b="0" i="0" dirty="0">
                <a:solidFill>
                  <a:schemeClr val="bg1">
                    <a:lumMod val="75000"/>
                  </a:schemeClr>
                </a:solidFill>
                <a:effectLst/>
              </a:rPr>
              <a:t>a</a:t>
            </a:r>
            <a:r>
              <a:rPr lang="aa-ET" sz="1200" b="0" i="0" dirty="0">
                <a:solidFill>
                  <a:schemeClr val="bg1">
                    <a:lumMod val="75000"/>
                  </a:schemeClr>
                </a:solidFill>
                <a:effectLst/>
              </a:rPr>
              <a:t>r</a:t>
            </a:r>
            <a:r>
              <a:rPr lang="en-US" sz="1200" b="0" i="0" dirty="0">
                <a:solidFill>
                  <a:schemeClr val="bg1">
                    <a:lumMod val="75000"/>
                  </a:schemeClr>
                </a:solidFill>
                <a:effectLst/>
              </a:rPr>
              <a:t>t</a:t>
            </a:r>
            <a:r>
              <a:rPr lang="aa-ET" sz="1200" b="0" i="0" dirty="0">
                <a:solidFill>
                  <a:schemeClr val="bg1">
                    <a:lumMod val="75000"/>
                  </a:schemeClr>
                </a:solidFill>
                <a:effectLst/>
              </a:rPr>
              <a:t>s </a:t>
            </a:r>
            <a:r>
              <a:rPr lang="en-US" sz="1200" b="0" i="0" dirty="0">
                <a:solidFill>
                  <a:schemeClr val="bg1">
                    <a:lumMod val="75000"/>
                  </a:schemeClr>
                </a:solidFill>
                <a:effectLst/>
              </a:rPr>
              <a:t>L</a:t>
            </a:r>
            <a:r>
              <a:rPr lang="aa-ET" sz="1200" b="0" i="0" dirty="0" err="1">
                <a:solidFill>
                  <a:schemeClr val="bg1">
                    <a:lumMod val="75000"/>
                  </a:schemeClr>
                </a:solidFill>
                <a:effectLst/>
              </a:rPr>
              <a:t>i</a:t>
            </a:r>
            <a:r>
              <a:rPr lang="en-US" sz="1200" b="0" i="0" dirty="0">
                <a:solidFill>
                  <a:schemeClr val="bg1">
                    <a:lumMod val="75000"/>
                  </a:schemeClr>
                </a:solidFill>
                <a:effectLst/>
              </a:rPr>
              <a:t>e</a:t>
            </a:r>
            <a:r>
              <a:rPr lang="aa-ET" sz="1200" b="0" i="0" dirty="0">
                <a:solidFill>
                  <a:schemeClr val="bg1">
                    <a:lumMod val="75000"/>
                  </a:schemeClr>
                </a:solidFill>
                <a:effectLst/>
              </a:rPr>
              <a:t>: </a:t>
            </a:r>
            <a:r>
              <a:rPr lang="en-US" sz="1200" b="0" i="0" dirty="0">
                <a:solidFill>
                  <a:schemeClr val="bg1">
                    <a:lumMod val="75000"/>
                  </a:schemeClr>
                </a:solidFill>
                <a:effectLst/>
              </a:rPr>
              <a:t>G</a:t>
            </a:r>
            <a:r>
              <a:rPr lang="aa-ET" sz="1200" b="0" i="0" dirty="0">
                <a:solidFill>
                  <a:schemeClr val="bg1">
                    <a:lumMod val="75000"/>
                  </a:schemeClr>
                </a:solidFill>
                <a:effectLst/>
              </a:rPr>
              <a:t>e</a:t>
            </a:r>
            <a:r>
              <a:rPr lang="en-US" sz="1200" b="0" i="0" dirty="0">
                <a:solidFill>
                  <a:schemeClr val="bg1">
                    <a:lumMod val="75000"/>
                  </a:schemeClr>
                </a:solidFill>
                <a:effectLst/>
              </a:rPr>
              <a:t>t</a:t>
            </a:r>
            <a:r>
              <a:rPr lang="aa-ET" sz="1200" b="0" i="0" dirty="0">
                <a:solidFill>
                  <a:schemeClr val="bg1">
                    <a:lumMod val="75000"/>
                  </a:schemeClr>
                </a:solidFill>
                <a:effectLst/>
              </a:rPr>
              <a:t>t</a:t>
            </a:r>
            <a:r>
              <a:rPr lang="en-US" sz="1200" b="0" i="0" dirty="0" err="1">
                <a:solidFill>
                  <a:schemeClr val="bg1">
                    <a:lumMod val="75000"/>
                  </a:schemeClr>
                </a:solidFill>
                <a:effectLst/>
              </a:rPr>
              <a:t>i</a:t>
            </a:r>
            <a:r>
              <a:rPr lang="aa-ET" sz="1200" b="0" i="0" dirty="0">
                <a:solidFill>
                  <a:schemeClr val="bg1">
                    <a:lumMod val="75000"/>
                  </a:schemeClr>
                </a:solidFill>
                <a:effectLst/>
              </a:rPr>
              <a:t>n</a:t>
            </a:r>
            <a:r>
              <a:rPr lang="en-US" sz="1200" b="0" i="0" dirty="0">
                <a:solidFill>
                  <a:schemeClr val="bg1">
                    <a:lumMod val="75000"/>
                  </a:schemeClr>
                </a:solidFill>
                <a:effectLst/>
              </a:rPr>
              <a:t>g</a:t>
            </a:r>
            <a:r>
              <a:rPr lang="aa-ET" sz="1200" b="0" i="0" dirty="0">
                <a:solidFill>
                  <a:schemeClr val="bg1">
                    <a:lumMod val="75000"/>
                  </a:schemeClr>
                </a:solidFill>
                <a:effectLst/>
              </a:rPr>
              <a:t> </a:t>
            </a:r>
            <a:r>
              <a:rPr lang="en-US" sz="1200" b="0" i="0" dirty="0">
                <a:solidFill>
                  <a:schemeClr val="bg1">
                    <a:lumMod val="75000"/>
                  </a:schemeClr>
                </a:solidFill>
                <a:effectLst/>
              </a:rPr>
              <a:t>s</a:t>
            </a:r>
            <a:r>
              <a:rPr lang="aa-ET" sz="1200" b="0" i="0" dirty="0">
                <a:solidFill>
                  <a:schemeClr val="bg1">
                    <a:lumMod val="75000"/>
                  </a:schemeClr>
                </a:solidFill>
                <a:effectLst/>
              </a:rPr>
              <a:t>m</a:t>
            </a:r>
            <a:r>
              <a:rPr lang="en-US" sz="1200" b="0" i="0" dirty="0">
                <a:solidFill>
                  <a:schemeClr val="bg1">
                    <a:lumMod val="75000"/>
                  </a:schemeClr>
                </a:solidFill>
                <a:effectLst/>
              </a:rPr>
              <a:t>a</a:t>
            </a:r>
            <a:r>
              <a:rPr lang="aa-ET" sz="1200" dirty="0" err="1">
                <a:solidFill>
                  <a:schemeClr val="bg1">
                    <a:lumMod val="75000"/>
                  </a:schemeClr>
                </a:solidFill>
              </a:rPr>
              <a:t>rter</a:t>
            </a:r>
            <a:r>
              <a:rPr lang="aa-ET" sz="1200" dirty="0">
                <a:solidFill>
                  <a:schemeClr val="bg1">
                    <a:lumMod val="75000"/>
                  </a:schemeClr>
                </a:solidFill>
              </a:rPr>
              <a:t> about visual information</a:t>
            </a:r>
            <a:endParaRPr lang="en-US" sz="1200" dirty="0">
              <a:solidFill>
                <a:schemeClr val="bg1">
                  <a:lumMod val="75000"/>
                </a:schemeClr>
              </a:solidFill>
            </a:endParaRPr>
          </a:p>
        </p:txBody>
      </p:sp>
    </p:spTree>
    <p:extLst>
      <p:ext uri="{BB962C8B-B14F-4D97-AF65-F5344CB8AC3E}">
        <p14:creationId xmlns:p14="http://schemas.microsoft.com/office/powerpoint/2010/main" val="40250916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VTI">
  <a:themeElements>
    <a:clrScheme name="AnalogousFromDarkSeedLeftStep">
      <a:dk1>
        <a:srgbClr val="000000"/>
      </a:dk1>
      <a:lt1>
        <a:srgbClr val="FFFFFF"/>
      </a:lt1>
      <a:dk2>
        <a:srgbClr val="412434"/>
      </a:dk2>
      <a:lt2>
        <a:srgbClr val="E2E3E8"/>
      </a:lt2>
      <a:accent1>
        <a:srgbClr val="BF9D22"/>
      </a:accent1>
      <a:accent2>
        <a:srgbClr val="D55D17"/>
      </a:accent2>
      <a:accent3>
        <a:srgbClr val="E72932"/>
      </a:accent3>
      <a:accent4>
        <a:srgbClr val="D51770"/>
      </a:accent4>
      <a:accent5>
        <a:srgbClr val="E729D0"/>
      </a:accent5>
      <a:accent6>
        <a:srgbClr val="9C17D5"/>
      </a:accent6>
      <a:hlink>
        <a:srgbClr val="C1459D"/>
      </a:hlink>
      <a:folHlink>
        <a:srgbClr val="7F7F7F"/>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31</TotalTime>
  <Words>2177</Words>
  <Application>Microsoft Office PowerPoint</Application>
  <PresentationFormat>Widescreen</PresentationFormat>
  <Paragraphs>292</Paragraphs>
  <Slides>60</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LiberationSerif-Bold</vt:lpstr>
      <vt:lpstr>proxima-nova</vt:lpstr>
      <vt:lpstr>Calibri</vt:lpstr>
      <vt:lpstr>Franklin Gothic Demi Cond</vt:lpstr>
      <vt:lpstr>Tw Cen MT</vt:lpstr>
      <vt:lpstr>RetrospectVTI</vt:lpstr>
      <vt:lpstr>PowerPoint Presentation</vt:lpstr>
      <vt:lpstr>Today’s course?</vt:lpstr>
      <vt:lpstr>Why Art?</vt:lpstr>
      <vt:lpstr>Why Art?</vt:lpstr>
      <vt:lpstr>Why Art?</vt:lpstr>
      <vt:lpstr>Why Art?</vt:lpstr>
      <vt:lpstr>Why Art?</vt:lpstr>
      <vt:lpstr>Why Art?</vt:lpstr>
      <vt:lpstr>Scaling gives a different impression</vt:lpstr>
      <vt:lpstr>Scaling gives a different impression</vt:lpstr>
      <vt:lpstr>Scaling gives a different impression</vt:lpstr>
      <vt:lpstr>Error bar can have different meanings</vt:lpstr>
      <vt:lpstr>Error bar can have different meanings</vt:lpstr>
      <vt:lpstr>PowerPoint Presentation</vt:lpstr>
      <vt:lpstr>PowerPoint Presentation</vt:lpstr>
      <vt:lpstr>Stop using bar plots</vt:lpstr>
      <vt:lpstr>Stop using bar plots</vt:lpstr>
      <vt:lpstr>Stop using bar plots</vt:lpstr>
      <vt:lpstr>Stop using bar plots</vt:lpstr>
      <vt:lpstr>Stop using bar plots</vt:lpstr>
      <vt:lpstr>PowerPoint Presentation</vt:lpstr>
      <vt:lpstr>PowerPoint Presentation</vt:lpstr>
      <vt:lpstr>PowerPoint Presentation</vt:lpstr>
      <vt:lpstr>PowerPoint Presentation</vt:lpstr>
      <vt:lpstr>PowerPoint Presentation</vt:lpstr>
      <vt:lpstr>PowerPoint Presentation</vt:lpstr>
      <vt:lpstr>Why Art?</vt:lpstr>
      <vt:lpstr>Why Art?</vt:lpstr>
      <vt:lpstr>Why Art?</vt:lpstr>
      <vt:lpstr>Why Art?</vt:lpstr>
      <vt:lpstr>Why Art?</vt:lpstr>
      <vt:lpstr>Why Art?</vt:lpstr>
      <vt:lpstr>Why Art?</vt:lpstr>
      <vt:lpstr>Overlay Visual Annotations onto a Chart</vt:lpstr>
      <vt:lpstr>Overlay Visual Annotations onto a Chart</vt:lpstr>
      <vt:lpstr>Highlight Data</vt:lpstr>
      <vt:lpstr>Highlight Data</vt:lpstr>
      <vt:lpstr>Highlight Data</vt:lpstr>
      <vt:lpstr>Label a Data Point</vt:lpstr>
      <vt:lpstr>Label a Data Point</vt:lpstr>
      <vt:lpstr>Bracket Data</vt:lpstr>
      <vt:lpstr>Bracket Data</vt:lpstr>
      <vt:lpstr>Delineate Data</vt:lpstr>
      <vt:lpstr>Delineate Data</vt:lpstr>
      <vt:lpstr>Delineate Data</vt:lpstr>
      <vt:lpstr>Zoom into Multi-level Data</vt:lpstr>
      <vt:lpstr>Zoom into Multi-level Data</vt:lpstr>
      <vt:lpstr>The same data, different stories.</vt:lpstr>
      <vt:lpstr>The same data, different stories.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Masahiro Ryo</dc:creator>
  <cp:lastModifiedBy>Masahiro Ryo</cp:lastModifiedBy>
  <cp:revision>51</cp:revision>
  <dcterms:created xsi:type="dcterms:W3CDTF">2020-06-19T17:03:25Z</dcterms:created>
  <dcterms:modified xsi:type="dcterms:W3CDTF">2022-11-20T09:53:15Z</dcterms:modified>
</cp:coreProperties>
</file>